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5143500" cx="9144000"/>
  <p:notesSz cx="6858000" cy="9144000"/>
  <p:embeddedFontLst>
    <p:embeddedFont>
      <p:font typeface="Nunito SemiBold"/>
      <p:regular r:id="rId43"/>
      <p:bold r:id="rId44"/>
      <p:italic r:id="rId45"/>
      <p:boldItalic r:id="rId46"/>
    </p:embeddedFont>
    <p:embeddedFont>
      <p:font typeface="Ubuntu"/>
      <p:regular r:id="rId47"/>
      <p:bold r:id="rId48"/>
      <p:italic r:id="rId49"/>
      <p:boldItalic r:id="rId50"/>
    </p:embeddedFont>
    <p:embeddedFont>
      <p:font typeface="Amatic SC"/>
      <p:regular r:id="rId51"/>
      <p:bold r:id="rId52"/>
    </p:embeddedFont>
    <p:embeddedFont>
      <p:font typeface="Nunito"/>
      <p:regular r:id="rId53"/>
      <p:bold r:id="rId54"/>
      <p:italic r:id="rId55"/>
      <p:boldItalic r:id="rId56"/>
    </p:embeddedFont>
    <p:embeddedFont>
      <p:font typeface="Playfair Display"/>
      <p:regular r:id="rId57"/>
      <p:bold r:id="rId58"/>
      <p:italic r:id="rId59"/>
      <p:boldItalic r:id="rId60"/>
    </p:embeddedFont>
    <p:embeddedFont>
      <p:font typeface="Nunito Light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E72195E-13AC-4ABC-8589-EDF060F524B1}">
  <a:tblStyle styleId="{AE72195E-13AC-4ABC-8589-EDF060F524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NunitoSemiBold-bold.fntdata"/><Relationship Id="rId43" Type="http://schemas.openxmlformats.org/officeDocument/2006/relationships/font" Target="fonts/NunitoSemiBold-regular.fntdata"/><Relationship Id="rId46" Type="http://schemas.openxmlformats.org/officeDocument/2006/relationships/font" Target="fonts/NunitoSemiBold-boldItalic.fntdata"/><Relationship Id="rId45" Type="http://schemas.openxmlformats.org/officeDocument/2006/relationships/font" Target="fonts/Nunito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Ubuntu-bold.fntdata"/><Relationship Id="rId47" Type="http://schemas.openxmlformats.org/officeDocument/2006/relationships/font" Target="fonts/Ubuntu-regular.fntdata"/><Relationship Id="rId49" Type="http://schemas.openxmlformats.org/officeDocument/2006/relationships/font" Target="fonts/Ubuntu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NunitoLight-bold.fntdata"/><Relationship Id="rId61" Type="http://schemas.openxmlformats.org/officeDocument/2006/relationships/font" Target="fonts/NunitoLight-regular.fntdata"/><Relationship Id="rId20" Type="http://schemas.openxmlformats.org/officeDocument/2006/relationships/slide" Target="slides/slide14.xml"/><Relationship Id="rId64" Type="http://schemas.openxmlformats.org/officeDocument/2006/relationships/font" Target="fonts/NunitoLight-boldItalic.fntdata"/><Relationship Id="rId63" Type="http://schemas.openxmlformats.org/officeDocument/2006/relationships/font" Target="fonts/NunitoLight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PlayfairDisplay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AmaticSC-regular.fntdata"/><Relationship Id="rId50" Type="http://schemas.openxmlformats.org/officeDocument/2006/relationships/font" Target="fonts/Ubuntu-boldItalic.fntdata"/><Relationship Id="rId53" Type="http://schemas.openxmlformats.org/officeDocument/2006/relationships/font" Target="fonts/Nunito-regular.fntdata"/><Relationship Id="rId52" Type="http://schemas.openxmlformats.org/officeDocument/2006/relationships/font" Target="fonts/AmaticSC-bold.fntdata"/><Relationship Id="rId11" Type="http://schemas.openxmlformats.org/officeDocument/2006/relationships/slide" Target="slides/slide5.xml"/><Relationship Id="rId55" Type="http://schemas.openxmlformats.org/officeDocument/2006/relationships/font" Target="fonts/Nunito-italic.fntdata"/><Relationship Id="rId10" Type="http://schemas.openxmlformats.org/officeDocument/2006/relationships/slide" Target="slides/slide4.xml"/><Relationship Id="rId54" Type="http://schemas.openxmlformats.org/officeDocument/2006/relationships/font" Target="fonts/Nunito-bold.fntdata"/><Relationship Id="rId13" Type="http://schemas.openxmlformats.org/officeDocument/2006/relationships/slide" Target="slides/slide7.xml"/><Relationship Id="rId57" Type="http://schemas.openxmlformats.org/officeDocument/2006/relationships/font" Target="fonts/PlayfairDisplay-regular.fntdata"/><Relationship Id="rId12" Type="http://schemas.openxmlformats.org/officeDocument/2006/relationships/slide" Target="slides/slide6.xml"/><Relationship Id="rId56" Type="http://schemas.openxmlformats.org/officeDocument/2006/relationships/font" Target="fonts/Nunito-boldItalic.fntdata"/><Relationship Id="rId15" Type="http://schemas.openxmlformats.org/officeDocument/2006/relationships/slide" Target="slides/slide9.xml"/><Relationship Id="rId59" Type="http://schemas.openxmlformats.org/officeDocument/2006/relationships/font" Target="fonts/PlayfairDisplay-italic.fntdata"/><Relationship Id="rId14" Type="http://schemas.openxmlformats.org/officeDocument/2006/relationships/slide" Target="slides/slide8.xml"/><Relationship Id="rId58" Type="http://schemas.openxmlformats.org/officeDocument/2006/relationships/font" Target="fonts/PlayfairDisplay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0c65d626fc_0_8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0c65d626fc_0_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0c65d626fc_0_8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Emphasize any of the 11 are viable options.</a:t>
            </a:r>
            <a:endParaRPr/>
          </a:p>
        </p:txBody>
      </p:sp>
      <p:sp>
        <p:nvSpPr>
          <p:cNvPr id="281" name="Google Shape;281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0c65d626fc_2_595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0c65d626fc_2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0c65d626fc_2_201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0c65d626fc_2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0c65d626fc_2_398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0c65d626fc_2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0c65d626fc_2_789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0c65d626fc_2_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0c769f14c1_0_0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0c769f14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0c769f14c1_0_2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0c769f14c1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0c769f14c1_0_59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0c769f14c1_0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0c65d626fc_0_1219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0c65d626fc_0_1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5" name="Google Shape;35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6" name="Google Shape;356;p18:notes"/>
          <p:cNvSpPr txBox="1"/>
          <p:nvPr>
            <p:ph idx="1" type="body"/>
          </p:nvPr>
        </p:nvSpPr>
        <p:spPr>
          <a:xfrm>
            <a:off x="914711" y="4344025"/>
            <a:ext cx="5028579" cy="4112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Google Shape;36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District pays for students to take the AP exam</a:t>
            </a:r>
            <a:endParaRPr/>
          </a:p>
        </p:txBody>
      </p:sp>
      <p:sp>
        <p:nvSpPr>
          <p:cNvPr id="363" name="Google Shape;363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 year-long course; curriculum is taught over the 2 courses over the year</a:t>
            </a:r>
            <a:endParaRPr/>
          </a:p>
        </p:txBody>
      </p:sp>
      <p:sp>
        <p:nvSpPr>
          <p:cNvPr id="377" name="Google Shape;377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9" name="Google Shape;39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0c769f14c1_0_3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0c769f14c1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0c65d626fc_0_1415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0c65d626fc_0_1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0c769f14c1_0_7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0c769f14c1_0_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3476a71758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3476a7175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0c769f14c1_0_9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0c769f14c1_0_9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to Student Services Registration page from main PCHS webpage</a:t>
            </a:r>
            <a:endParaRPr/>
          </a:p>
        </p:txBody>
      </p:sp>
      <p:sp>
        <p:nvSpPr>
          <p:cNvPr id="232" name="Google Shape;23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Google Shape;2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23" name="Google Shape;23;p2"/>
          <p:cNvSpPr/>
          <p:nvPr/>
        </p:nvSpPr>
        <p:spPr>
          <a:xfrm rot="-871776">
            <a:off x="594544" y="662599"/>
            <a:ext cx="1234918" cy="1390637"/>
          </a:xfrm>
          <a:custGeom>
            <a:rect b="b" l="l" r="r" t="t"/>
            <a:pathLst>
              <a:path extrusionOk="0" h="658270" w="584559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1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1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solidFill>
          <a:schemeClr val="dk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12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2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2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2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">
  <p:cSld name="BLANK_1_1"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/>
          <p:nvPr/>
        </p:nvSpPr>
        <p:spPr>
          <a:xfrm rot="-1760302">
            <a:off x="4588400" y="637136"/>
            <a:ext cx="4206636" cy="4111947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3" name="Google Shape;173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4" name="Google Shape;174;p13"/>
            <p:cNvSpPr/>
            <p:nvPr/>
          </p:nvSpPr>
          <p:spPr>
            <a:xfrm>
              <a:off x="619289" y="555403"/>
              <a:ext cx="3823324" cy="3794658"/>
            </a:xfrm>
            <a:custGeom>
              <a:rect b="b" l="l" r="r" t="t"/>
              <a:pathLst>
                <a:path extrusionOk="0" h="1798416" w="1812002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576654" y="3067330"/>
              <a:ext cx="620488" cy="986037"/>
            </a:xfrm>
            <a:custGeom>
              <a:rect b="b" l="l" r="r" t="t"/>
              <a:pathLst>
                <a:path extrusionOk="0" h="467316" w="29407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625052" y="3542878"/>
              <a:ext cx="246686" cy="335935"/>
            </a:xfrm>
            <a:custGeom>
              <a:rect b="b" l="l" r="r" t="t"/>
              <a:pathLst>
                <a:path extrusionOk="0" h="159211" w="116913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3508732" y="703042"/>
              <a:ext cx="736985" cy="678722"/>
            </a:xfrm>
            <a:custGeom>
              <a:rect b="b" l="l" r="r" t="t"/>
              <a:pathLst>
                <a:path extrusionOk="0" h="321669" w="349282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4237875" y="1405342"/>
              <a:ext cx="51220" cy="74504"/>
            </a:xfrm>
            <a:custGeom>
              <a:rect b="b" l="l" r="r" t="t"/>
              <a:pathLst>
                <a:path extrusionOk="0" h="35310" w="24275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13"/>
          <p:cNvSpPr/>
          <p:nvPr/>
        </p:nvSpPr>
        <p:spPr>
          <a:xfrm rot="2700000">
            <a:off x="4969709" y="954676"/>
            <a:ext cx="200969" cy="172851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3"/>
          <p:cNvSpPr/>
          <p:nvPr/>
        </p:nvSpPr>
        <p:spPr>
          <a:xfrm rot="8434612">
            <a:off x="7810734" y="3959265"/>
            <a:ext cx="540275" cy="264310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CUSTOM_4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>
  <p:cSld name="Title Slide with Imag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5"/>
          <p:cNvSpPr/>
          <p:nvPr/>
        </p:nvSpPr>
        <p:spPr>
          <a:xfrm flipH="1" rot="10800000">
            <a:off x="0" y="78"/>
            <a:ext cx="7968900" cy="40530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5"/>
          <p:cNvSpPr/>
          <p:nvPr>
            <p:ph idx="2" type="pic"/>
          </p:nvPr>
        </p:nvSpPr>
        <p:spPr>
          <a:xfrm>
            <a:off x="1262549" y="645708"/>
            <a:ext cx="3321300" cy="38529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7" name="Google Shape;187;p15"/>
          <p:cNvCxnSpPr/>
          <p:nvPr/>
        </p:nvCxnSpPr>
        <p:spPr>
          <a:xfrm flipH="1" rot="10800000">
            <a:off x="8192327" y="3974811"/>
            <a:ext cx="951600" cy="605100"/>
          </a:xfrm>
          <a:prstGeom prst="straightConnector1">
            <a:avLst/>
          </a:prstGeom>
          <a:noFill/>
          <a:ln cap="flat" cmpd="sng" w="4445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p15" title="Title"/>
          <p:cNvSpPr txBox="1"/>
          <p:nvPr>
            <p:ph type="ctrTitle"/>
          </p:nvPr>
        </p:nvSpPr>
        <p:spPr>
          <a:xfrm>
            <a:off x="4781791" y="1504563"/>
            <a:ext cx="36402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1"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89" name="Google Shape;189;p15" title="Subtitle"/>
          <p:cNvSpPr txBox="1"/>
          <p:nvPr>
            <p:ph idx="1" type="subTitle"/>
          </p:nvPr>
        </p:nvSpPr>
        <p:spPr>
          <a:xfrm>
            <a:off x="4781411" y="2730749"/>
            <a:ext cx="36408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0" i="0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190" name="Google Shape;190;p15"/>
          <p:cNvCxnSpPr/>
          <p:nvPr/>
        </p:nvCxnSpPr>
        <p:spPr>
          <a:xfrm flipH="1" rot="10800000">
            <a:off x="-13378" y="3674003"/>
            <a:ext cx="1188600" cy="601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5653">
          <p15:clr>
            <a:srgbClr val="FBAE40"/>
          </p15:clr>
        </p15:guide>
        <p15:guide id="3" pos="103">
          <p15:clr>
            <a:srgbClr val="FBAE40"/>
          </p15:clr>
        </p15:guide>
        <p15:guide id="4" orient="horz" pos="3133">
          <p15:clr>
            <a:srgbClr val="FBAE40"/>
          </p15:clr>
        </p15:guide>
        <p15:guide id="5" orient="horz" pos="107">
          <p15:clr>
            <a:srgbClr val="FBAE40"/>
          </p15:clr>
        </p15:guide>
        <p15:guide id="6" pos="1843">
          <p15:clr>
            <a:srgbClr val="FBAE40"/>
          </p15:clr>
        </p15:guide>
        <p15:guide id="7" pos="32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/>
          <p:nvPr>
            <p:ph type="title"/>
          </p:nvPr>
        </p:nvSpPr>
        <p:spPr>
          <a:xfrm>
            <a:off x="1088684" y="603389"/>
            <a:ext cx="72024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95" name="Google Shape;195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✗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✗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96" name="Google Shape;196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97" name="Google Shape;197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98" name="Google Shape;19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 txBox="1"/>
          <p:nvPr>
            <p:ph type="title"/>
          </p:nvPr>
        </p:nvSpPr>
        <p:spPr>
          <a:xfrm>
            <a:off x="982133" y="514351"/>
            <a:ext cx="7704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01" name="Google Shape;201;p18"/>
          <p:cNvSpPr txBox="1"/>
          <p:nvPr>
            <p:ph idx="1" type="body"/>
          </p:nvPr>
        </p:nvSpPr>
        <p:spPr>
          <a:xfrm>
            <a:off x="982133" y="2000250"/>
            <a:ext cx="3739800" cy="25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rtl="0" algn="l">
              <a:spcBef>
                <a:spcPts val="360"/>
              </a:spcBef>
              <a:spcAft>
                <a:spcPts val="0"/>
              </a:spcAft>
              <a:buSzPts val="2610"/>
              <a:buChar char="✗"/>
              <a:defRPr sz="1800"/>
            </a:lvl1pPr>
            <a:lvl2pPr indent="-375919" lvl="1" marL="914400" rtl="0" algn="l">
              <a:spcBef>
                <a:spcPts val="600"/>
              </a:spcBef>
              <a:spcAft>
                <a:spcPts val="0"/>
              </a:spcAft>
              <a:buSzPts val="2320"/>
              <a:buChar char="✗"/>
              <a:defRPr sz="1600"/>
            </a:lvl2pPr>
            <a:lvl3pPr indent="-357505" lvl="2" marL="1371600" rtl="0" algn="l">
              <a:spcBef>
                <a:spcPts val="600"/>
              </a:spcBef>
              <a:spcAft>
                <a:spcPts val="0"/>
              </a:spcAft>
              <a:buSzPts val="2030"/>
              <a:buChar char="■"/>
              <a:defRPr sz="1400"/>
            </a:lvl3pPr>
            <a:lvl4pPr indent="-339089" lvl="3" marL="1828800" rtl="0" algn="l">
              <a:spcBef>
                <a:spcPts val="600"/>
              </a:spcBef>
              <a:spcAft>
                <a:spcPts val="0"/>
              </a:spcAft>
              <a:buSzPts val="1740"/>
              <a:buChar char="●"/>
              <a:defRPr sz="1200"/>
            </a:lvl4pPr>
            <a:lvl5pPr indent="-339089" lvl="4" marL="2286000" rtl="0" algn="l">
              <a:spcBef>
                <a:spcPts val="600"/>
              </a:spcBef>
              <a:spcAft>
                <a:spcPts val="0"/>
              </a:spcAft>
              <a:buSzPts val="1740"/>
              <a:buChar char="○"/>
              <a:defRPr sz="1200"/>
            </a:lvl5pPr>
            <a:lvl6pPr indent="-339089" lvl="5" marL="2743200" rtl="0" algn="l">
              <a:spcBef>
                <a:spcPts val="600"/>
              </a:spcBef>
              <a:spcAft>
                <a:spcPts val="0"/>
              </a:spcAft>
              <a:buSzPts val="1740"/>
              <a:buChar char="■"/>
              <a:defRPr sz="1200"/>
            </a:lvl6pPr>
            <a:lvl7pPr indent="-339089" lvl="6" marL="3200400" rtl="0" algn="l">
              <a:spcBef>
                <a:spcPts val="600"/>
              </a:spcBef>
              <a:spcAft>
                <a:spcPts val="0"/>
              </a:spcAft>
              <a:buSzPts val="1740"/>
              <a:buChar char="●"/>
              <a:defRPr sz="1200"/>
            </a:lvl7pPr>
            <a:lvl8pPr indent="-339090" lvl="7" marL="3657600" rtl="0" algn="l">
              <a:spcBef>
                <a:spcPts val="600"/>
              </a:spcBef>
              <a:spcAft>
                <a:spcPts val="0"/>
              </a:spcAft>
              <a:buSzPts val="1740"/>
              <a:buChar char="○"/>
              <a:defRPr sz="1200"/>
            </a:lvl8pPr>
            <a:lvl9pPr indent="-339090" lvl="8" marL="4114800" rtl="0" algn="l">
              <a:spcBef>
                <a:spcPts val="600"/>
              </a:spcBef>
              <a:spcAft>
                <a:spcPts val="600"/>
              </a:spcAft>
              <a:buSzPts val="1740"/>
              <a:buChar char="■"/>
              <a:defRPr sz="1200"/>
            </a:lvl9pPr>
          </a:lstStyle>
          <a:p/>
        </p:txBody>
      </p:sp>
      <p:sp>
        <p:nvSpPr>
          <p:cNvPr id="202" name="Google Shape;202;p18"/>
          <p:cNvSpPr txBox="1"/>
          <p:nvPr>
            <p:ph idx="2" type="body"/>
          </p:nvPr>
        </p:nvSpPr>
        <p:spPr>
          <a:xfrm>
            <a:off x="4946904" y="2000250"/>
            <a:ext cx="3739800" cy="25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rtl="0" algn="l">
              <a:spcBef>
                <a:spcPts val="360"/>
              </a:spcBef>
              <a:spcAft>
                <a:spcPts val="0"/>
              </a:spcAft>
              <a:buSzPts val="2610"/>
              <a:buChar char="✗"/>
              <a:defRPr sz="1800"/>
            </a:lvl1pPr>
            <a:lvl2pPr indent="-375919" lvl="1" marL="914400" rtl="0" algn="l">
              <a:spcBef>
                <a:spcPts val="600"/>
              </a:spcBef>
              <a:spcAft>
                <a:spcPts val="0"/>
              </a:spcAft>
              <a:buSzPts val="2320"/>
              <a:buChar char="✗"/>
              <a:defRPr sz="1600"/>
            </a:lvl2pPr>
            <a:lvl3pPr indent="-357505" lvl="2" marL="1371600" rtl="0" algn="l">
              <a:spcBef>
                <a:spcPts val="600"/>
              </a:spcBef>
              <a:spcAft>
                <a:spcPts val="0"/>
              </a:spcAft>
              <a:buSzPts val="2030"/>
              <a:buChar char="■"/>
              <a:defRPr sz="1400"/>
            </a:lvl3pPr>
            <a:lvl4pPr indent="-339089" lvl="3" marL="1828800" rtl="0" algn="l">
              <a:spcBef>
                <a:spcPts val="600"/>
              </a:spcBef>
              <a:spcAft>
                <a:spcPts val="0"/>
              </a:spcAft>
              <a:buSzPts val="1740"/>
              <a:buChar char="●"/>
              <a:defRPr sz="1200"/>
            </a:lvl4pPr>
            <a:lvl5pPr indent="-339089" lvl="4" marL="2286000" rtl="0" algn="l">
              <a:spcBef>
                <a:spcPts val="600"/>
              </a:spcBef>
              <a:spcAft>
                <a:spcPts val="0"/>
              </a:spcAft>
              <a:buSzPts val="1740"/>
              <a:buChar char="○"/>
              <a:defRPr sz="1200"/>
            </a:lvl5pPr>
            <a:lvl6pPr indent="-339089" lvl="5" marL="2743200" rtl="0" algn="l">
              <a:spcBef>
                <a:spcPts val="600"/>
              </a:spcBef>
              <a:spcAft>
                <a:spcPts val="0"/>
              </a:spcAft>
              <a:buSzPts val="1740"/>
              <a:buChar char="■"/>
              <a:defRPr sz="1200"/>
            </a:lvl6pPr>
            <a:lvl7pPr indent="-339089" lvl="6" marL="3200400" rtl="0" algn="l">
              <a:spcBef>
                <a:spcPts val="600"/>
              </a:spcBef>
              <a:spcAft>
                <a:spcPts val="0"/>
              </a:spcAft>
              <a:buSzPts val="1740"/>
              <a:buChar char="●"/>
              <a:defRPr sz="1200"/>
            </a:lvl7pPr>
            <a:lvl8pPr indent="-339090" lvl="7" marL="3657600" rtl="0" algn="l">
              <a:spcBef>
                <a:spcPts val="600"/>
              </a:spcBef>
              <a:spcAft>
                <a:spcPts val="0"/>
              </a:spcAft>
              <a:buSzPts val="1740"/>
              <a:buChar char="○"/>
              <a:defRPr sz="1200"/>
            </a:lvl8pPr>
            <a:lvl9pPr indent="-339090" lvl="8" marL="4114800" rtl="0" algn="l">
              <a:spcBef>
                <a:spcPts val="600"/>
              </a:spcBef>
              <a:spcAft>
                <a:spcPts val="600"/>
              </a:spcAft>
              <a:buSzPts val="1740"/>
              <a:buChar char="■"/>
              <a:defRPr sz="1200"/>
            </a:lvl9pPr>
          </a:lstStyle>
          <a:p/>
        </p:txBody>
      </p:sp>
      <p:sp>
        <p:nvSpPr>
          <p:cNvPr id="203" name="Google Shape;203;p18"/>
          <p:cNvSpPr txBox="1"/>
          <p:nvPr>
            <p:ph idx="10" type="dt"/>
          </p:nvPr>
        </p:nvSpPr>
        <p:spPr>
          <a:xfrm>
            <a:off x="7358679" y="4587053"/>
            <a:ext cx="8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18"/>
          <p:cNvSpPr txBox="1"/>
          <p:nvPr>
            <p:ph idx="11" type="ftr"/>
          </p:nvPr>
        </p:nvSpPr>
        <p:spPr>
          <a:xfrm>
            <a:off x="1986997" y="4587053"/>
            <a:ext cx="531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18"/>
          <p:cNvSpPr txBox="1"/>
          <p:nvPr>
            <p:ph idx="12" type="sldNum"/>
          </p:nvPr>
        </p:nvSpPr>
        <p:spPr>
          <a:xfrm>
            <a:off x="8273317" y="4587053"/>
            <a:ext cx="413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" name="Google Shape;30;p3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/>
          <p:nvPr/>
        </p:nvSpPr>
        <p:spPr>
          <a:xfrm>
            <a:off x="1711339" y="1054787"/>
            <a:ext cx="2954" cy="1397"/>
          </a:xfrm>
          <a:custGeom>
            <a:rect b="b" l="l" r="r" t="t"/>
            <a:pathLst>
              <a:path extrusionOk="0" h="662" w="140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789941" y="506013"/>
            <a:ext cx="7919231" cy="4371184"/>
          </a:xfrm>
          <a:custGeom>
            <a:rect b="b" l="l" r="r" t="t"/>
            <a:pathLst>
              <a:path extrusionOk="0" h="2071651" w="375319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529421" y="349800"/>
            <a:ext cx="8062595" cy="4512254"/>
          </a:xfrm>
          <a:custGeom>
            <a:rect b="b" l="l" r="r" t="t"/>
            <a:pathLst>
              <a:path extrusionOk="0" h="2138509" w="3821135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" name="Google Shape;44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5" name="Google Shape;45;p4"/>
            <p:cNvSpPr/>
            <p:nvPr/>
          </p:nvSpPr>
          <p:spPr>
            <a:xfrm>
              <a:off x="550224" y="368620"/>
              <a:ext cx="430805" cy="627539"/>
            </a:xfrm>
            <a:custGeom>
              <a:rect b="b" l="l" r="r" t="t"/>
              <a:pathLst>
                <a:path extrusionOk="0" h="297412" w="204173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1007307" y="372376"/>
              <a:ext cx="421145" cy="613504"/>
            </a:xfrm>
            <a:custGeom>
              <a:rect b="b" l="l" r="r" t="t"/>
              <a:pathLst>
                <a:path extrusionOk="0" h="290760" w="199595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1305031" y="475050"/>
              <a:ext cx="59409" cy="175613"/>
            </a:xfrm>
            <a:custGeom>
              <a:rect b="b" l="l" r="r" t="t"/>
              <a:pathLst>
                <a:path extrusionOk="0" h="83229" w="28156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1260832" y="642594"/>
              <a:ext cx="30076" cy="31226"/>
            </a:xfrm>
            <a:custGeom>
              <a:rect b="b" l="l" r="r" t="t"/>
              <a:pathLst>
                <a:path extrusionOk="0" h="14799" w="14254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611671" y="601479"/>
              <a:ext cx="103968" cy="202921"/>
            </a:xfrm>
            <a:custGeom>
              <a:rect b="b" l="l" r="r" t="t"/>
              <a:pathLst>
                <a:path extrusionOk="0" h="96171" w="49274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4"/>
          <p:cNvSpPr txBox="1"/>
          <p:nvPr>
            <p:ph idx="1" type="body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indent="-406400" lvl="1" marL="9144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indent="-406400" lvl="2" marL="13716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indent="-406400" lvl="3" marL="18288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indent="-406400" lvl="4" marL="22860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indent="-406400" lvl="5" marL="27432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indent="-406400" lvl="6" marL="32004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indent="-406400" lvl="7" marL="36576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indent="-406400" lvl="8" marL="4114800" rtl="0" algn="ctr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51" name="Google Shape;51;p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4"/>
          <p:cNvSpPr/>
          <p:nvPr/>
        </p:nvSpPr>
        <p:spPr>
          <a:xfrm rot="-10653455">
            <a:off x="308904" y="3412015"/>
            <a:ext cx="814998" cy="1023408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rot="5624237">
            <a:off x="8289671" y="2866841"/>
            <a:ext cx="540119" cy="264234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"/>
          <p:cNvSpPr/>
          <p:nvPr/>
        </p:nvSpPr>
        <p:spPr>
          <a:xfrm rot="5400000">
            <a:off x="6259143" y="-119213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"/>
          <p:cNvSpPr/>
          <p:nvPr/>
        </p:nvSpPr>
        <p:spPr>
          <a:xfrm rot="5400000">
            <a:off x="6459663" y="73310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"/>
          <p:cNvSpPr/>
          <p:nvPr/>
        </p:nvSpPr>
        <p:spPr>
          <a:xfrm flipH="1">
            <a:off x="486100" y="253760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"/>
          <p:cNvSpPr/>
          <p:nvPr/>
        </p:nvSpPr>
        <p:spPr>
          <a:xfrm flipH="1">
            <a:off x="509560" y="230637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indent="-368300" lvl="1" marL="9144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3215361" y="371192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695254" y="40455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8578274" y="29574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4853896" y="460730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6"/>
          <p:cNvSpPr/>
          <p:nvPr/>
        </p:nvSpPr>
        <p:spPr>
          <a:xfrm rot="10800000">
            <a:off x="478120" y="499499"/>
            <a:ext cx="3891580" cy="4389451"/>
          </a:xfrm>
          <a:custGeom>
            <a:rect b="b" l="l" r="r" t="t"/>
            <a:pathLst>
              <a:path extrusionOk="0" h="513236" w="873041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359638" y="371200"/>
            <a:ext cx="3869146" cy="4400299"/>
          </a:xfrm>
          <a:custGeom>
            <a:rect b="b" l="l" r="r" t="t"/>
            <a:pathLst>
              <a:path extrusionOk="0" h="1953518" w="1717712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 txBox="1"/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77" name="Google Shape;77;p6"/>
          <p:cNvSpPr txBox="1"/>
          <p:nvPr>
            <p:ph idx="1" type="body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8" name="Google Shape;78;p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6"/>
          <p:cNvSpPr/>
          <p:nvPr/>
        </p:nvSpPr>
        <p:spPr>
          <a:xfrm rot="5400000">
            <a:off x="3614542" y="2581686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 rot="5400000">
            <a:off x="4155556" y="35228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542537" y="4490175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6"/>
          <p:cNvSpPr/>
          <p:nvPr/>
        </p:nvSpPr>
        <p:spPr>
          <a:xfrm rot="5130764">
            <a:off x="247642" y="411835"/>
            <a:ext cx="745888" cy="775329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6"/>
          <p:cNvSpPr/>
          <p:nvPr/>
        </p:nvSpPr>
        <p:spPr>
          <a:xfrm>
            <a:off x="2994774" y="30055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6"/>
          <p:cNvSpPr/>
          <p:nvPr/>
        </p:nvSpPr>
        <p:spPr>
          <a:xfrm>
            <a:off x="1495696" y="462807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6"/>
          <p:cNvSpPr/>
          <p:nvPr/>
        </p:nvSpPr>
        <p:spPr>
          <a:xfrm rot="10800000">
            <a:off x="545766" y="4680253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91" name="Google Shape;91;p7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92" name="Google Shape;92;p7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93" name="Google Shape;93;p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8138824" y="237026"/>
            <a:ext cx="739006" cy="92798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8547668" y="284704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4426766" y="47247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5368771" y="47555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5538652" y="47551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7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8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06" name="Google Shape;106;p8"/>
          <p:cNvSpPr txBox="1"/>
          <p:nvPr>
            <p:ph idx="1" type="body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7" name="Google Shape;107;p8"/>
          <p:cNvSpPr txBox="1"/>
          <p:nvPr>
            <p:ph idx="2" type="body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8" name="Google Shape;108;p8"/>
          <p:cNvSpPr txBox="1"/>
          <p:nvPr>
            <p:ph idx="3" type="body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9" name="Google Shape;109;p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8"/>
          <p:cNvSpPr/>
          <p:nvPr/>
        </p:nvSpPr>
        <p:spPr>
          <a:xfrm rot="10338673">
            <a:off x="8747978" y="1166276"/>
            <a:ext cx="113410" cy="95472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10338673">
            <a:off x="8873347" y="1615232"/>
            <a:ext cx="80494" cy="39932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3152266" y="3811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4094271" y="4119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4264152" y="4115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8"/>
          <p:cNvSpPr/>
          <p:nvPr/>
        </p:nvSpPr>
        <p:spPr>
          <a:xfrm rot="5534346">
            <a:off x="22341" y="3409311"/>
            <a:ext cx="681569" cy="214495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6092030" y="4766054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6467384" y="4872362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23" name="Google Shape;123;p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9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0"/>
          <p:cNvSpPr/>
          <p:nvPr/>
        </p:nvSpPr>
        <p:spPr>
          <a:xfrm>
            <a:off x="642525" y="4216625"/>
            <a:ext cx="5890324" cy="562639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 txBox="1"/>
          <p:nvPr>
            <p:ph idx="1" type="body"/>
          </p:nvPr>
        </p:nvSpPr>
        <p:spPr>
          <a:xfrm>
            <a:off x="823076" y="4261808"/>
            <a:ext cx="5522700" cy="39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38" name="Google Shape;138;p1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10"/>
          <p:cNvSpPr/>
          <p:nvPr/>
        </p:nvSpPr>
        <p:spPr>
          <a:xfrm rot="5400000">
            <a:off x="31216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 rot="-9525180">
            <a:off x="252849" y="4358394"/>
            <a:ext cx="290510" cy="231333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 rot="-9525180">
            <a:off x="217769" y="4512917"/>
            <a:ext cx="132490" cy="91286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0"/>
          <p:cNvSpPr/>
          <p:nvPr/>
        </p:nvSpPr>
        <p:spPr>
          <a:xfrm rot="-167066">
            <a:off x="4934240" y="363639"/>
            <a:ext cx="888144" cy="61489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0"/>
          <p:cNvSpPr/>
          <p:nvPr/>
        </p:nvSpPr>
        <p:spPr>
          <a:xfrm rot="-167066">
            <a:off x="5876367" y="368207"/>
            <a:ext cx="86889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0"/>
          <p:cNvSpPr/>
          <p:nvPr/>
        </p:nvSpPr>
        <p:spPr>
          <a:xfrm rot="-167066">
            <a:off x="6046138" y="354459"/>
            <a:ext cx="299726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0"/>
          <p:cNvSpPr/>
          <p:nvPr/>
        </p:nvSpPr>
        <p:spPr>
          <a:xfrm rot="5400000">
            <a:off x="8280263" y="2495763"/>
            <a:ext cx="850640" cy="154977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683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68300" lvl="2" marL="1371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68300" lvl="3" marL="1828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68300" lvl="4" marL="2286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68300" lvl="5" marL="2743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68300" lvl="6" marL="3200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68300" lvl="7" marL="3657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68300" lvl="8" marL="41148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wcpss.net/Page/53432" TargetMode="External"/><Relationship Id="rId4" Type="http://schemas.openxmlformats.org/officeDocument/2006/relationships/hyperlink" Target="https://drive.google.com/file/d/1JzMjN0PYDHk4WG2mED_Zzg9MNMnpNgUV/view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collegeboard.org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docs.google.com/document/d/1yxXdjF1tGRuSPL8WF7j6Nje3zk8hCx0mEF47HmHXr90/edit?usp=sharing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docs.google.com/document/d/1Gt7cddx7aqKqA1uur5dHY2IXiOmKJNPB/edit?usp=sharing&amp;ouid=104765394155969713250&amp;rtpof=true&amp;sd=true" TargetMode="External"/><Relationship Id="rId4" Type="http://schemas.openxmlformats.org/officeDocument/2006/relationships/hyperlink" Target="https://www.wcpss.net/cms/lib/NC01911451/Centricity/Domain/47/ADA%20High%20School%20Program%20Planning%20Guide%202024-2025%20Final%2001182024.pdf" TargetMode="External"/><Relationship Id="rId5" Type="http://schemas.openxmlformats.org/officeDocument/2006/relationships/hyperlink" Target="https://www.wcpss.net/cms/lib/NC01911451/Centricity/Domain/47/Student%20Course%20Requests%20Rising%209%20thru%2012%20Last%20Updated%202-02-2016.pdf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docs.google.com/document/d/1Gt7cddx7aqKqA1uur5dHY2IXiOmKJNPB/edit?usp=sharing&amp;ouid=104765394155969713250&amp;rtpof=true&amp;sd=true" TargetMode="External"/><Relationship Id="rId4" Type="http://schemas.openxmlformats.org/officeDocument/2006/relationships/hyperlink" Target="https://www.wcpss.net/cms/lib/NC01911451/Centricity/Domain/47/ADA%20High%20School%20Program%20Planning%20Guide%202024-2025%20Final%2001182024.pdf" TargetMode="External"/><Relationship Id="rId5" Type="http://schemas.openxmlformats.org/officeDocument/2006/relationships/hyperlink" Target="https://www.wcpss.net/cms/lib/NC01911451/Centricity/Domain/47/Student%20Course%20Requests%20Rising%209%20thru%2012%20Last%20Updated%202-02-2016.pdf" TargetMode="External"/><Relationship Id="rId6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wcpss.net/Page/53437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file/d/1JzMjN0PYDHk4WG2mED_Zzg9MNMnpNgUV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 txBox="1"/>
          <p:nvPr>
            <p:ph type="ctrTitle"/>
          </p:nvPr>
        </p:nvSpPr>
        <p:spPr>
          <a:xfrm>
            <a:off x="2023775" y="1906825"/>
            <a:ext cx="5408100" cy="168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000000"/>
                </a:solidFill>
              </a:rPr>
              <a:t>Panther Creek High School Rising 10th-12th </a:t>
            </a:r>
            <a:r>
              <a:rPr lang="en-US" sz="3900">
                <a:solidFill>
                  <a:srgbClr val="000000"/>
                </a:solidFill>
              </a:rPr>
              <a:t>Curriculum Information</a:t>
            </a:r>
            <a:endParaRPr sz="4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2" name="Google Shape;2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5063" y="2838694"/>
            <a:ext cx="2013875" cy="1292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Cambria"/>
              <a:buNone/>
            </a:pPr>
            <a:r>
              <a:rPr lang="en-US" sz="4530">
                <a:solidFill>
                  <a:schemeClr val="lt1"/>
                </a:solidFill>
              </a:rPr>
              <a:t>Course Registration Tips</a:t>
            </a:r>
            <a:endParaRPr sz="4260">
              <a:solidFill>
                <a:schemeClr val="lt1"/>
              </a:solidFill>
            </a:endParaRPr>
          </a:p>
        </p:txBody>
      </p:sp>
      <p:sp>
        <p:nvSpPr>
          <p:cNvPr id="277" name="Google Shape;277;p28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9"/>
              <a:buFont typeface="Noto Sans Symbols"/>
              <a:buNone/>
            </a:pPr>
            <a:r>
              <a:t/>
            </a:r>
            <a:endParaRPr sz="875">
              <a:latin typeface="Arial"/>
              <a:ea typeface="Arial"/>
              <a:cs typeface="Arial"/>
              <a:sym typeface="Arial"/>
            </a:endParaRPr>
          </a:p>
          <a:p>
            <a:pPr indent="-165354" lvl="0" marL="28575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2604"/>
              <a:buChar char="✗"/>
            </a:pPr>
            <a:r>
              <a:rPr lang="en-US" sz="1920"/>
              <a:t>Think about what your interests are – do not choose classes based on what peers/others are doing</a:t>
            </a:r>
            <a:endParaRPr sz="1445"/>
          </a:p>
          <a:p>
            <a:pPr indent="-165354" lvl="0" marL="28575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2604"/>
              <a:buChar char="✗"/>
            </a:pPr>
            <a:r>
              <a:rPr lang="en-US" sz="1920"/>
              <a:t>Think about your academic workload plus extracurricular, athletic, job, and other responsibilities</a:t>
            </a:r>
            <a:endParaRPr sz="1445"/>
          </a:p>
          <a:p>
            <a:pPr indent="-165354" lvl="0" marL="28575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2604"/>
              <a:buChar char="✗"/>
            </a:pPr>
            <a:r>
              <a:rPr lang="en-US" sz="1920"/>
              <a:t>Review college/university entrance requirements for schools in which you have an interest</a:t>
            </a:r>
            <a:endParaRPr sz="1445"/>
          </a:p>
          <a:p>
            <a:pPr indent="0" lvl="0" marL="285750" rtl="0" algn="l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SzPts val="2204"/>
              <a:buNone/>
            </a:pPr>
            <a:r>
              <a:t/>
            </a:r>
            <a:endParaRPr sz="192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83184" lvl="1" marL="742950" rtl="0" algn="l">
              <a:lnSpc>
                <a:spcPct val="80000"/>
              </a:lnSpc>
              <a:spcBef>
                <a:spcPts val="1040"/>
              </a:spcBef>
              <a:spcAft>
                <a:spcPts val="0"/>
              </a:spcAft>
              <a:buSzPts val="1515"/>
              <a:buNone/>
            </a:pPr>
            <a:r>
              <a:t/>
            </a:r>
            <a:endParaRPr sz="1445"/>
          </a:p>
          <a:p>
            <a:pPr indent="-193675" lvl="1" marL="74295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689"/>
              <a:buNone/>
            </a:pPr>
            <a:r>
              <a:t/>
            </a:r>
            <a:endParaRPr sz="875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Cambria"/>
              <a:buNone/>
            </a:pPr>
            <a:r>
              <a:rPr lang="en-US" sz="4130">
                <a:solidFill>
                  <a:schemeClr val="lt1"/>
                </a:solidFill>
              </a:rPr>
              <a:t>Course Registration Tips</a:t>
            </a:r>
            <a:endParaRPr sz="3859">
              <a:solidFill>
                <a:schemeClr val="lt1"/>
              </a:solidFill>
            </a:endParaRPr>
          </a:p>
        </p:txBody>
      </p:sp>
      <p:sp>
        <p:nvSpPr>
          <p:cNvPr id="284" name="Google Shape;284;p29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7500" lnSpcReduction="1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ct val="145000"/>
              <a:buFont typeface="Noto Sans Symbols"/>
              <a:buNone/>
            </a:pPr>
            <a:r>
              <a:t/>
            </a:r>
            <a:endParaRPr sz="1000"/>
          </a:p>
          <a:p>
            <a:pPr indent="-153162" lvl="0" marL="285750" rtl="0" algn="l">
              <a:spcBef>
                <a:spcPts val="1192"/>
              </a:spcBef>
              <a:spcAft>
                <a:spcPts val="0"/>
              </a:spcAft>
              <a:buSzPct val="145000"/>
              <a:buChar char="✗"/>
            </a:pPr>
            <a:r>
              <a:rPr b="1" lang="en-US" sz="3200">
                <a:solidFill>
                  <a:schemeClr val="dk2"/>
                </a:solidFill>
              </a:rPr>
              <a:t>Select </a:t>
            </a:r>
            <a:r>
              <a:rPr b="1" lang="en-US" sz="3200" u="sng">
                <a:solidFill>
                  <a:srgbClr val="00B0F0"/>
                </a:solidFill>
              </a:rPr>
              <a:t>8 primary courses</a:t>
            </a:r>
            <a:r>
              <a:rPr b="1" lang="en-US" sz="3200">
                <a:solidFill>
                  <a:schemeClr val="dk2"/>
                </a:solidFill>
              </a:rPr>
              <a:t> and </a:t>
            </a:r>
            <a:r>
              <a:rPr b="1" lang="en-US" sz="3200" u="sng">
                <a:solidFill>
                  <a:srgbClr val="00B0F0"/>
                </a:solidFill>
              </a:rPr>
              <a:t>3 alternate courses</a:t>
            </a:r>
            <a:r>
              <a:rPr b="1" lang="en-US" sz="3200">
                <a:solidFill>
                  <a:schemeClr val="dk2"/>
                </a:solidFill>
              </a:rPr>
              <a:t> for a </a:t>
            </a:r>
            <a:r>
              <a:rPr b="1" lang="en-US" sz="3200" u="sng">
                <a:solidFill>
                  <a:srgbClr val="00B0F0"/>
                </a:solidFill>
              </a:rPr>
              <a:t>total of 11 choices</a:t>
            </a:r>
            <a:endParaRPr/>
          </a:p>
          <a:p>
            <a:pPr indent="-169735" lvl="1" marL="742950" rtl="0" algn="l">
              <a:spcBef>
                <a:spcPts val="1118"/>
              </a:spcBef>
              <a:spcAft>
                <a:spcPts val="0"/>
              </a:spcAft>
              <a:buSzPct val="145000"/>
              <a:buChar char="✗"/>
            </a:pPr>
            <a:r>
              <a:rPr lang="en-US" sz="2800">
                <a:solidFill>
                  <a:schemeClr val="dk2"/>
                </a:solidFill>
              </a:rPr>
              <a:t>Include graduation requirement courses as primary choices</a:t>
            </a:r>
            <a:endParaRPr/>
          </a:p>
          <a:p>
            <a:pPr indent="-153162" lvl="0" marL="285750" rtl="0" algn="l">
              <a:spcBef>
                <a:spcPts val="1192"/>
              </a:spcBef>
              <a:spcAft>
                <a:spcPts val="0"/>
              </a:spcAft>
              <a:buSzPct val="145000"/>
              <a:buChar char="✗"/>
            </a:pPr>
            <a:r>
              <a:rPr b="1" lang="en-US" sz="3200" u="sng">
                <a:solidFill>
                  <a:srgbClr val="FF0000"/>
                </a:solidFill>
              </a:rPr>
              <a:t>Be prepared to receive any combination of 8 classes from your 11 choices</a:t>
            </a:r>
            <a:r>
              <a:rPr b="1" lang="en-US" sz="3200">
                <a:solidFill>
                  <a:srgbClr val="FF0000"/>
                </a:solidFill>
              </a:rPr>
              <a:t>!</a:t>
            </a:r>
            <a:endParaRPr/>
          </a:p>
          <a:p>
            <a:pPr indent="-178022" lvl="1" marL="742950" rtl="0" algn="l">
              <a:spcBef>
                <a:spcPts val="1081"/>
              </a:spcBef>
              <a:spcAft>
                <a:spcPts val="0"/>
              </a:spcAft>
              <a:buSzPct val="145000"/>
              <a:buChar char="✗"/>
            </a:pPr>
            <a:r>
              <a:rPr lang="en-US" sz="2600"/>
              <a:t>There is no schedule change process – only a correction if there is an error.</a:t>
            </a:r>
            <a:endParaRPr/>
          </a:p>
          <a:p>
            <a:pPr indent="-98377" lvl="1" marL="742950" rtl="0" algn="l">
              <a:spcBef>
                <a:spcPts val="1007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 sz="2200"/>
          </a:p>
          <a:p>
            <a:pPr indent="-200580" lvl="1" marL="742950" rtl="0" algn="l">
              <a:spcBef>
                <a:spcPts val="785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en-US" sz="3959">
                <a:solidFill>
                  <a:schemeClr val="lt1"/>
                </a:solidFill>
              </a:rPr>
              <a:t>Course Registration Resources </a:t>
            </a:r>
            <a:endParaRPr sz="3959">
              <a:solidFill>
                <a:schemeClr val="lt1"/>
              </a:solidFill>
            </a:endParaRPr>
          </a:p>
        </p:txBody>
      </p:sp>
      <p:sp>
        <p:nvSpPr>
          <p:cNvPr id="291" name="Google Shape;291;p30"/>
          <p:cNvSpPr txBox="1"/>
          <p:nvPr>
            <p:ph idx="1" type="body"/>
          </p:nvPr>
        </p:nvSpPr>
        <p:spPr>
          <a:xfrm>
            <a:off x="1358850" y="1676244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66"/>
              <a:buNone/>
            </a:pPr>
            <a:r>
              <a:rPr lang="en-US" sz="1300"/>
              <a:t>Use link from PCHS webpage to get to</a:t>
            </a:r>
            <a:endParaRPr sz="1300"/>
          </a:p>
          <a:p>
            <a:pPr indent="0" lvl="0" marL="0" rtl="0" algn="l">
              <a:lnSpc>
                <a:spcPct val="80000"/>
              </a:lnSpc>
              <a:spcBef>
                <a:spcPts val="1155"/>
              </a:spcBef>
              <a:spcAft>
                <a:spcPts val="0"/>
              </a:spcAft>
              <a:buSzPts val="2066"/>
              <a:buNone/>
            </a:pPr>
            <a:r>
              <a:rPr lang="en-US" sz="1300"/>
              <a:t>Student Services page:</a:t>
            </a:r>
            <a:endParaRPr sz="1300"/>
          </a:p>
          <a:p>
            <a:pPr indent="-146859" lvl="1" marL="742950" rtl="0" algn="l">
              <a:lnSpc>
                <a:spcPct val="80000"/>
              </a:lnSpc>
              <a:spcBef>
                <a:spcPts val="1081"/>
              </a:spcBef>
              <a:spcAft>
                <a:spcPts val="0"/>
              </a:spcAft>
              <a:buClr>
                <a:schemeClr val="dk1"/>
              </a:buClr>
              <a:buSzPts val="1300"/>
              <a:buChar char="✗"/>
            </a:pPr>
            <a:r>
              <a:rPr lang="en-US" sz="1300"/>
              <a:t>Course Information tab: </a:t>
            </a:r>
            <a:endParaRPr sz="1300"/>
          </a:p>
          <a:p>
            <a:pPr indent="-163893" lvl="2" marL="120015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1300"/>
              <a:buChar char="■"/>
            </a:pPr>
            <a:r>
              <a:rPr lang="en-US" sz="1300"/>
              <a:t>Course selection sheets (9</a:t>
            </a:r>
            <a:r>
              <a:rPr baseline="30000" lang="en-US" sz="1300"/>
              <a:t>th</a:t>
            </a:r>
            <a:r>
              <a:rPr lang="en-US" sz="1300"/>
              <a:t> and 10</a:t>
            </a:r>
            <a:r>
              <a:rPr baseline="30000" lang="en-US" sz="1300"/>
              <a:t>th </a:t>
            </a:r>
            <a:r>
              <a:rPr lang="en-US" sz="1300"/>
              <a:t>- 12</a:t>
            </a:r>
            <a:r>
              <a:rPr baseline="30000" lang="en-US" sz="1300"/>
              <a:t>th</a:t>
            </a:r>
            <a:r>
              <a:rPr lang="en-US" sz="1300"/>
              <a:t>)</a:t>
            </a:r>
            <a:endParaRPr sz="1300"/>
          </a:p>
          <a:p>
            <a:pPr indent="0" lvl="1" marL="393192" rtl="0" algn="l">
              <a:lnSpc>
                <a:spcPct val="80000"/>
              </a:lnSpc>
              <a:spcBef>
                <a:spcPts val="655"/>
              </a:spcBef>
              <a:spcAft>
                <a:spcPts val="0"/>
              </a:spcAft>
              <a:buSzPts val="207"/>
              <a:buNone/>
            </a:pPr>
            <a:r>
              <a:t/>
            </a:r>
            <a:endParaRPr sz="1300"/>
          </a:p>
          <a:p>
            <a:pPr indent="-163893" lvl="2" marL="120015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1300"/>
              <a:buChar char="■"/>
            </a:pPr>
            <a:r>
              <a:rPr lang="en-US" sz="1300"/>
              <a:t>CTE Pathways</a:t>
            </a:r>
            <a:endParaRPr sz="1300"/>
          </a:p>
          <a:p>
            <a:pPr indent="0" lvl="1" marL="393192" rtl="0" algn="l">
              <a:lnSpc>
                <a:spcPct val="80000"/>
              </a:lnSpc>
              <a:spcBef>
                <a:spcPts val="655"/>
              </a:spcBef>
              <a:spcAft>
                <a:spcPts val="0"/>
              </a:spcAft>
              <a:buSzPts val="207"/>
              <a:buNone/>
            </a:pPr>
            <a:r>
              <a:t/>
            </a:r>
            <a:endParaRPr sz="1300"/>
          </a:p>
          <a:p>
            <a:pPr indent="-146859" lvl="1" marL="742950" rtl="0" algn="l">
              <a:lnSpc>
                <a:spcPct val="80000"/>
              </a:lnSpc>
              <a:spcBef>
                <a:spcPts val="1081"/>
              </a:spcBef>
              <a:spcAft>
                <a:spcPts val="0"/>
              </a:spcAft>
              <a:buClr>
                <a:schemeClr val="dk1"/>
              </a:buClr>
              <a:buSzPts val="1300"/>
              <a:buChar char="✗"/>
            </a:pPr>
            <a:r>
              <a:rPr lang="en-US" sz="1300" u="sng">
                <a:solidFill>
                  <a:schemeClr val="hlink"/>
                </a:solidFill>
                <a:hlinkClick r:id="rId3"/>
              </a:rPr>
              <a:t>Wake Tech Community College Information </a:t>
            </a:r>
            <a:endParaRPr sz="1300"/>
          </a:p>
          <a:p>
            <a:pPr indent="-146859" lvl="2" marL="1200150" rtl="0" algn="l">
              <a:lnSpc>
                <a:spcPct val="80000"/>
              </a:lnSpc>
              <a:spcBef>
                <a:spcPts val="1081"/>
              </a:spcBef>
              <a:spcAft>
                <a:spcPts val="0"/>
              </a:spcAft>
              <a:buSzPts val="1300"/>
              <a:buChar char="■"/>
            </a:pPr>
            <a:r>
              <a:rPr lang="en-US" sz="1300"/>
              <a:t>Career and College Promise</a:t>
            </a:r>
            <a:endParaRPr sz="1300"/>
          </a:p>
          <a:p>
            <a:pPr indent="0" lvl="2" marL="630936" rtl="0" algn="l">
              <a:lnSpc>
                <a:spcPct val="80000"/>
              </a:lnSpc>
              <a:spcBef>
                <a:spcPts val="655"/>
              </a:spcBef>
              <a:spcAft>
                <a:spcPts val="0"/>
              </a:spcAft>
              <a:buSzPts val="207"/>
              <a:buNone/>
            </a:pPr>
            <a:r>
              <a:t/>
            </a:r>
            <a:endParaRPr sz="1300"/>
          </a:p>
          <a:p>
            <a:pPr indent="-146859" lvl="1" marL="742950" rtl="0" algn="l">
              <a:lnSpc>
                <a:spcPct val="80000"/>
              </a:lnSpc>
              <a:spcBef>
                <a:spcPts val="1081"/>
              </a:spcBef>
              <a:spcAft>
                <a:spcPts val="0"/>
              </a:spcAft>
              <a:buClr>
                <a:schemeClr val="dk1"/>
              </a:buClr>
              <a:buSzPts val="1300"/>
              <a:buChar char="✗"/>
            </a:pPr>
            <a:r>
              <a:rPr i="1" lang="en-US" sz="1300" u="sng">
                <a:solidFill>
                  <a:schemeClr val="hlink"/>
                </a:solidFill>
                <a:hlinkClick r:id="rId4"/>
              </a:rPr>
              <a:t>WCPSS High School Program Planning Guide</a:t>
            </a:r>
            <a:endParaRPr sz="1300"/>
          </a:p>
          <a:p>
            <a:pPr indent="-146859" lvl="2" marL="1200150" rtl="0" algn="l">
              <a:lnSpc>
                <a:spcPct val="80000"/>
              </a:lnSpc>
              <a:spcBef>
                <a:spcPts val="1081"/>
              </a:spcBef>
              <a:spcAft>
                <a:spcPts val="0"/>
              </a:spcAft>
              <a:buSzPts val="1300"/>
              <a:buChar char="■"/>
            </a:pPr>
            <a:r>
              <a:rPr lang="en-US" sz="1300"/>
              <a:t>Course description and prerequisite information</a:t>
            </a:r>
            <a:endParaRPr sz="1300"/>
          </a:p>
          <a:p>
            <a:pPr indent="-285750" lvl="2" marL="120015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240"/>
              <a:buNone/>
            </a:pPr>
            <a:r>
              <a:t/>
            </a:r>
            <a:endParaRPr sz="1045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"/>
          <p:cNvSpPr txBox="1"/>
          <p:nvPr>
            <p:ph type="ctrTitle"/>
          </p:nvPr>
        </p:nvSpPr>
        <p:spPr>
          <a:xfrm>
            <a:off x="1993350" y="1451365"/>
            <a:ext cx="5408100" cy="2240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HS Core Courses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/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HS English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2" name="Google Shape;302;p3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32"/>
          <p:cNvSpPr txBox="1"/>
          <p:nvPr>
            <p:ph idx="1" type="body"/>
          </p:nvPr>
        </p:nvSpPr>
        <p:spPr>
          <a:xfrm>
            <a:off x="883375" y="2254501"/>
            <a:ext cx="2879400" cy="21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➢"/>
            </a:pPr>
            <a:r>
              <a:rPr b="1" lang="en-US">
                <a:solidFill>
                  <a:schemeClr val="lt1"/>
                </a:solidFill>
              </a:rPr>
              <a:t>4 credits required:</a:t>
            </a:r>
            <a:endParaRPr b="1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English I, II, III, IV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04" name="Google Shape;304;p32"/>
          <p:cNvGraphicFramePr/>
          <p:nvPr/>
        </p:nvGraphicFramePr>
        <p:xfrm>
          <a:off x="5123850" y="6411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{AE72195E-13AC-4ABC-8589-EDF060F524B1}</a:tableStyleId>
              </a:tblPr>
              <a:tblGrid>
                <a:gridCol w="1275525"/>
                <a:gridCol w="2005000"/>
              </a:tblGrid>
              <a:tr h="570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Grade Level</a:t>
                      </a:r>
                      <a:endParaRPr b="1" sz="14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Course offerings</a:t>
                      </a:r>
                      <a:endParaRPr b="1" sz="14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10th </a:t>
                      </a:r>
                      <a:endParaRPr sz="14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English II Academic or Honors</a:t>
                      </a:r>
                      <a:endParaRPr sz="14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11th </a:t>
                      </a:r>
                      <a:endParaRPr sz="14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English III Academic, Honors or AP English Language</a:t>
                      </a:r>
                      <a:endParaRPr sz="14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12th </a:t>
                      </a:r>
                      <a:endParaRPr sz="14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English IV Academic, Honors or AP English Literature</a:t>
                      </a:r>
                      <a:endParaRPr sz="14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 txBox="1"/>
          <p:nvPr>
            <p:ph type="title"/>
          </p:nvPr>
        </p:nvSpPr>
        <p:spPr>
          <a:xfrm>
            <a:off x="883375" y="1081195"/>
            <a:ext cx="2879400" cy="56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HS Social Studies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0" name="Google Shape;310;p33"/>
          <p:cNvSpPr txBox="1"/>
          <p:nvPr>
            <p:ph idx="1" type="body"/>
          </p:nvPr>
        </p:nvSpPr>
        <p:spPr>
          <a:xfrm>
            <a:off x="883525" y="1570200"/>
            <a:ext cx="3209100" cy="274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42424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unito"/>
              <a:buChar char="➢"/>
            </a:pPr>
            <a:r>
              <a:rPr b="1" lang="en-US" sz="1700">
                <a:solidFill>
                  <a:schemeClr val="lt1"/>
                </a:solidFill>
              </a:rPr>
              <a:t>4 credits required </a:t>
            </a:r>
            <a:endParaRPr b="1" sz="17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</a:rPr>
              <a:t>World History, Civic Literacy, American History, Economic and Personal Finance</a:t>
            </a:r>
            <a:endParaRPr b="1" sz="17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500">
              <a:solidFill>
                <a:srgbClr val="424242"/>
              </a:solidFill>
            </a:endParaRPr>
          </a:p>
        </p:txBody>
      </p:sp>
      <p:sp>
        <p:nvSpPr>
          <p:cNvPr id="311" name="Google Shape;311;p33"/>
          <p:cNvSpPr txBox="1"/>
          <p:nvPr>
            <p:ph idx="12" type="sldNum"/>
          </p:nvPr>
        </p:nvSpPr>
        <p:spPr>
          <a:xfrm>
            <a:off x="8404375" y="6257834"/>
            <a:ext cx="548700" cy="40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12" name="Google Shape;312;p33"/>
          <p:cNvGraphicFramePr/>
          <p:nvPr/>
        </p:nvGraphicFramePr>
        <p:xfrm>
          <a:off x="4781075" y="9030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{AE72195E-13AC-4ABC-8589-EDF060F524B1}</a:tableStyleId>
              </a:tblPr>
              <a:tblGrid>
                <a:gridCol w="1150900"/>
                <a:gridCol w="2867225"/>
              </a:tblGrid>
              <a:tr h="61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Grade Level</a:t>
                      </a:r>
                      <a:endParaRPr b="1" sz="14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Course offerings</a:t>
                      </a:r>
                      <a:endParaRPr b="1" sz="14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10th 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Civic Literacy Academic/Honors or AP US Government &amp; Politics</a:t>
                      </a:r>
                      <a:endParaRPr sz="14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11th </a:t>
                      </a:r>
                      <a:endParaRPr sz="14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American History Academic/Honors or AP US History</a:t>
                      </a:r>
                      <a:endParaRPr sz="14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12th</a:t>
                      </a:r>
                      <a:endParaRPr sz="14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Economic &amp; Personal Finance Academic/Honors</a:t>
                      </a:r>
                      <a:endParaRPr sz="14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/>
          <p:nvPr>
            <p:ph type="title"/>
          </p:nvPr>
        </p:nvSpPr>
        <p:spPr>
          <a:xfrm>
            <a:off x="866500" y="777606"/>
            <a:ext cx="2879400" cy="95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Math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8" name="Google Shape;318;p34"/>
          <p:cNvSpPr txBox="1"/>
          <p:nvPr>
            <p:ph idx="1" type="body"/>
          </p:nvPr>
        </p:nvSpPr>
        <p:spPr>
          <a:xfrm>
            <a:off x="702700" y="2072217"/>
            <a:ext cx="2879400" cy="274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➢"/>
            </a:pPr>
            <a:r>
              <a:rPr b="1" lang="en-US" sz="1900">
                <a:solidFill>
                  <a:schemeClr val="lt1"/>
                </a:solidFill>
              </a:rPr>
              <a:t>4 credits required:</a:t>
            </a:r>
            <a:endParaRPr b="1"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➢"/>
            </a:pPr>
            <a:r>
              <a:rPr b="1" lang="en-US" sz="1900">
                <a:solidFill>
                  <a:schemeClr val="lt1"/>
                </a:solidFill>
              </a:rPr>
              <a:t>Math I, II, III, and a 4th math that aligns with your post secondary goals. </a:t>
            </a:r>
            <a:r>
              <a:rPr b="1" lang="en-US" sz="1900"/>
              <a:t> </a:t>
            </a:r>
            <a:endParaRPr b="1" sz="19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900"/>
          </a:p>
        </p:txBody>
      </p:sp>
      <p:sp>
        <p:nvSpPr>
          <p:cNvPr id="319" name="Google Shape;319;p34"/>
          <p:cNvSpPr txBox="1"/>
          <p:nvPr>
            <p:ph idx="12" type="sldNum"/>
          </p:nvPr>
        </p:nvSpPr>
        <p:spPr>
          <a:xfrm>
            <a:off x="8404375" y="6257834"/>
            <a:ext cx="548700" cy="40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0" name="Google Shape;32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2419" y="1416581"/>
            <a:ext cx="4520906" cy="248683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4"/>
          <p:cNvSpPr txBox="1"/>
          <p:nvPr/>
        </p:nvSpPr>
        <p:spPr>
          <a:xfrm>
            <a:off x="4727200" y="3903400"/>
            <a:ext cx="4173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Georgia"/>
                <a:ea typeface="Georgia"/>
                <a:cs typeface="Georgia"/>
                <a:sym typeface="Georgia"/>
              </a:rPr>
              <a:t>*Two math classes are not guaranteed in a year unless the classes are linked (AP Calculus AB/BC, FOM2/Math 2, and Math 1A/B)</a:t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Georgia"/>
                <a:ea typeface="Georgia"/>
                <a:cs typeface="Georgia"/>
                <a:sym typeface="Georgia"/>
              </a:rPr>
              <a:t>*Students can sign up for any class they have the prerequisites for but should take teacher recommendations in PowerSchool into consideration</a:t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Georgia"/>
                <a:ea typeface="Georgia"/>
                <a:cs typeface="Georgia"/>
                <a:sym typeface="Georgia"/>
              </a:rPr>
              <a:t>*Students should place their second Math request in the alternate spot. For ex. Math 2 &amp; Math 3. Math 3 should be placed  in the alternates</a:t>
            </a:r>
            <a:endParaRPr sz="2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"/>
          <p:cNvSpPr txBox="1"/>
          <p:nvPr>
            <p:ph type="title"/>
          </p:nvPr>
        </p:nvSpPr>
        <p:spPr>
          <a:xfrm>
            <a:off x="883375" y="536333"/>
            <a:ext cx="2879400" cy="1269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HS Science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7" name="Google Shape;327;p35"/>
          <p:cNvSpPr txBox="1"/>
          <p:nvPr>
            <p:ph idx="1" type="body"/>
          </p:nvPr>
        </p:nvSpPr>
        <p:spPr>
          <a:xfrm>
            <a:off x="883375" y="2319950"/>
            <a:ext cx="3023400" cy="20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3 credits</a:t>
            </a:r>
            <a:endParaRPr b="1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➢"/>
            </a:pPr>
            <a:r>
              <a:rPr lang="en-US">
                <a:solidFill>
                  <a:schemeClr val="lt1"/>
                </a:solidFill>
              </a:rPr>
              <a:t>Earth Science, Biology and Lab Science (Chemistry, Physics or Physical Science)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8" name="Google Shape;328;p35"/>
          <p:cNvSpPr txBox="1"/>
          <p:nvPr>
            <p:ph idx="12" type="sldNum"/>
          </p:nvPr>
        </p:nvSpPr>
        <p:spPr>
          <a:xfrm>
            <a:off x="8404375" y="6257834"/>
            <a:ext cx="548700" cy="40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29" name="Google Shape;329;p35"/>
          <p:cNvGraphicFramePr/>
          <p:nvPr/>
        </p:nvGraphicFramePr>
        <p:xfrm>
          <a:off x="4513975" y="111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{AE72195E-13AC-4ABC-8589-EDF060F524B1}</a:tableStyleId>
              </a:tblPr>
              <a:tblGrid>
                <a:gridCol w="1249200"/>
                <a:gridCol w="1023200"/>
                <a:gridCol w="1639525"/>
                <a:gridCol w="632875"/>
              </a:tblGrid>
              <a:tr h="3283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9th Grade Math Course: Foundations of Math and Math IB or Math I </a:t>
                      </a:r>
                      <a:endParaRPr sz="14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 hMerge="1"/>
                <a:tc hMerge="1"/>
                <a:tc hMerge="1"/>
              </a:tr>
              <a:tr h="29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9th </a:t>
                      </a:r>
                      <a:endParaRPr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10th</a:t>
                      </a:r>
                      <a:endParaRPr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11th </a:t>
                      </a:r>
                      <a:endParaRPr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12th</a:t>
                      </a:r>
                      <a:endParaRPr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32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Math 1 </a:t>
                      </a:r>
                      <a:endParaRPr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Math 2 </a:t>
                      </a:r>
                      <a:endParaRPr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Math 3</a:t>
                      </a:r>
                      <a:endParaRPr b="1"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Math 4</a:t>
                      </a:r>
                      <a:endParaRPr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</a:tr>
              <a:tr h="5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Earth Science (Honors or Acad.) </a:t>
                      </a:r>
                      <a:endParaRPr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Biology (Honors or Acad.) </a:t>
                      </a:r>
                      <a:endParaRPr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Chemistry/Physics/Phy. Science (Honors, Academic or AP) </a:t>
                      </a:r>
                      <a:endParaRPr b="1"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30" name="Google Shape;330;p35"/>
          <p:cNvGraphicFramePr/>
          <p:nvPr/>
        </p:nvGraphicFramePr>
        <p:xfrm>
          <a:off x="4485650" y="265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{AE72195E-13AC-4ABC-8589-EDF060F524B1}</a:tableStyleId>
              </a:tblPr>
              <a:tblGrid>
                <a:gridCol w="1213250"/>
                <a:gridCol w="1509075"/>
                <a:gridCol w="926525"/>
                <a:gridCol w="924275"/>
              </a:tblGrid>
              <a:tr h="3459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9th Grade Math Course: Math 2 Honors (or above) </a:t>
                      </a:r>
                      <a:endParaRPr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 hMerge="1"/>
                <a:tc hMerge="1"/>
                <a:tc hMerge="1"/>
              </a:tr>
              <a:tr h="345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9th </a:t>
                      </a:r>
                      <a:endParaRPr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10th</a:t>
                      </a:r>
                      <a:endParaRPr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11th </a:t>
                      </a:r>
                      <a:endParaRPr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12th</a:t>
                      </a:r>
                      <a:endParaRPr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513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Math 2</a:t>
                      </a:r>
                      <a:endParaRPr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Math 3</a:t>
                      </a:r>
                      <a:endParaRPr b="1"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Math 4</a:t>
                      </a:r>
                      <a:endParaRPr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Math Elective </a:t>
                      </a:r>
                      <a:endParaRPr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</a:tr>
              <a:tr h="85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Biology (Honors)</a:t>
                      </a:r>
                      <a:endParaRPr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Chemistry/Physics/Phy. Science (Honors, Academic or AP)</a:t>
                      </a:r>
                      <a:endParaRPr b="1"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Earth Science (Honors or AP) </a:t>
                      </a:r>
                      <a:r>
                        <a:rPr b="1" lang="en-US" sz="12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</a:t>
                      </a:r>
                      <a:endParaRPr b="1"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</a:rPr>
              <a:t>World Languages</a:t>
            </a:r>
            <a:endParaRPr sz="3800">
              <a:solidFill>
                <a:schemeClr val="lt1"/>
              </a:solidFill>
            </a:endParaRPr>
          </a:p>
        </p:txBody>
      </p:sp>
      <p:sp>
        <p:nvSpPr>
          <p:cNvPr id="336" name="Google Shape;336;p36"/>
          <p:cNvSpPr txBox="1"/>
          <p:nvPr>
            <p:ph idx="1" type="body"/>
          </p:nvPr>
        </p:nvSpPr>
        <p:spPr>
          <a:xfrm>
            <a:off x="883375" y="1430150"/>
            <a:ext cx="71409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en-US" sz="1700"/>
              <a:t>World language credits are</a:t>
            </a:r>
            <a:r>
              <a:rPr b="1" lang="en-US" sz="1700"/>
              <a:t> NOT REQUIRED</a:t>
            </a:r>
            <a:r>
              <a:rPr lang="en-US" sz="1700"/>
              <a:t> for graduation. However, they are </a:t>
            </a:r>
            <a:r>
              <a:rPr b="1" lang="en-US" sz="1700"/>
              <a:t>HIGHLY RECOMMENDED</a:t>
            </a:r>
            <a:r>
              <a:rPr lang="en-US" sz="1700"/>
              <a:t> for entry to a 4-year UNC system college/university.</a:t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Char char="✓"/>
            </a:pPr>
            <a:r>
              <a:rPr lang="en-US" sz="1700">
                <a:solidFill>
                  <a:srgbClr val="000000"/>
                </a:solidFill>
              </a:rPr>
              <a:t>PCHS offers Spanish and French</a:t>
            </a:r>
            <a:endParaRPr sz="17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✓"/>
            </a:pPr>
            <a:r>
              <a:rPr lang="en-US" sz="1700"/>
              <a:t>Need TWO levels of ONE language</a:t>
            </a:r>
            <a:endParaRPr sz="1700"/>
          </a:p>
          <a:p>
            <a:pPr indent="-3365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✓"/>
            </a:pPr>
            <a:r>
              <a:rPr lang="en-US" sz="1700"/>
              <a:t>Ex. Spanish 1&amp;2, French 1&amp;2 </a:t>
            </a:r>
            <a:endParaRPr sz="1700"/>
          </a:p>
          <a:p>
            <a:pPr indent="-3365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✓"/>
            </a:pPr>
            <a:r>
              <a:rPr lang="en-US" sz="1700"/>
              <a:t>Can still make it to the AP level if they begin sophomore year</a:t>
            </a:r>
            <a:endParaRPr sz="1700"/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37" name="Google Shape;337;p3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Future Ready COre Course of Study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3" name="Google Shape;343;p3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" name="Google Shape;344;p37"/>
          <p:cNvSpPr txBox="1"/>
          <p:nvPr>
            <p:ph idx="1" type="body"/>
          </p:nvPr>
        </p:nvSpPr>
        <p:spPr>
          <a:xfrm>
            <a:off x="1195850" y="1529375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B354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345" name="Google Shape;345;p37"/>
          <p:cNvSpPr txBox="1"/>
          <p:nvPr/>
        </p:nvSpPr>
        <p:spPr>
          <a:xfrm>
            <a:off x="583450" y="1263275"/>
            <a:ext cx="8095200" cy="3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 Light"/>
              <a:buChar char="✓"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English: </a:t>
            </a:r>
            <a:r>
              <a:rPr lang="en-US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4 credits</a:t>
            </a:r>
            <a:endParaRPr sz="16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</a:pPr>
            <a:r>
              <a:rPr lang="en-US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English I, II, III, IV</a:t>
            </a:r>
            <a:endParaRPr sz="16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 Light"/>
              <a:buChar char="✓"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Mathematics :</a:t>
            </a:r>
            <a:r>
              <a:rPr lang="en-US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4 credits</a:t>
            </a:r>
            <a:endParaRPr sz="16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</a:pPr>
            <a:r>
              <a:rPr lang="en-US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NC Math 1, Math 2, Math 3, and 4th Math option</a:t>
            </a:r>
            <a:endParaRPr sz="16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 Light"/>
              <a:buChar char="✓"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Science: </a:t>
            </a:r>
            <a:r>
              <a:rPr lang="en-US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3 credits</a:t>
            </a:r>
            <a:endParaRPr sz="16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</a:pPr>
            <a:r>
              <a:rPr lang="en-US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Earth/Environmental Science, Biology, Chemistry/Physical Science</a:t>
            </a:r>
            <a:endParaRPr sz="16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 Light"/>
              <a:buChar char="✓"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Social Studies:</a:t>
            </a:r>
            <a:r>
              <a:rPr lang="en-US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4 credits</a:t>
            </a:r>
            <a:endParaRPr sz="16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</a:pPr>
            <a:r>
              <a:rPr lang="en-US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World History, Civic Literacy, American History, Economics and Personal Finance</a:t>
            </a:r>
            <a:endParaRPr sz="16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 Light"/>
              <a:buChar char="✓"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Health and PE: </a:t>
            </a:r>
            <a:r>
              <a:rPr lang="en-US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1 credit</a:t>
            </a:r>
            <a:endParaRPr sz="16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 Light"/>
              <a:buChar char="✓"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Elective:</a:t>
            </a:r>
            <a:r>
              <a:rPr lang="en-US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6 credits</a:t>
            </a:r>
            <a:endParaRPr b="1" sz="1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   Total:  22 credits </a:t>
            </a:r>
            <a:endParaRPr b="1" sz="1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 txBox="1"/>
          <p:nvPr>
            <p:ph type="title"/>
          </p:nvPr>
        </p:nvSpPr>
        <p:spPr>
          <a:xfrm>
            <a:off x="883375" y="625717"/>
            <a:ext cx="6426300" cy="52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STUDENT SERVICES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8" name="Google Shape;218;p20"/>
          <p:cNvSpPr txBox="1"/>
          <p:nvPr>
            <p:ph idx="12" type="sldNum"/>
          </p:nvPr>
        </p:nvSpPr>
        <p:spPr>
          <a:xfrm>
            <a:off x="8404375" y="6257834"/>
            <a:ext cx="548700" cy="40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20"/>
          <p:cNvSpPr txBox="1"/>
          <p:nvPr>
            <p:ph idx="1" type="body"/>
          </p:nvPr>
        </p:nvSpPr>
        <p:spPr>
          <a:xfrm>
            <a:off x="1195850" y="1300775"/>
            <a:ext cx="6426300" cy="320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-"/>
            </a:pPr>
            <a:r>
              <a:rPr lang="en-US" sz="2100">
                <a:solidFill>
                  <a:srgbClr val="2B3547"/>
                </a:solidFill>
              </a:rPr>
              <a:t>Latrieva Wilson, A-L (9th)</a:t>
            </a:r>
            <a:endParaRPr sz="2100">
              <a:solidFill>
                <a:srgbClr val="2B3547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089B0"/>
              </a:buClr>
              <a:buSzPts val="2100"/>
              <a:buChar char="-"/>
            </a:pPr>
            <a:r>
              <a:rPr lang="en-US" sz="2100">
                <a:solidFill>
                  <a:srgbClr val="2B3547"/>
                </a:solidFill>
              </a:rPr>
              <a:t>Michael Smith, M-Z (9th)</a:t>
            </a:r>
            <a:endParaRPr sz="2100">
              <a:solidFill>
                <a:srgbClr val="2B3547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089B0"/>
              </a:buClr>
              <a:buSzPts val="2100"/>
              <a:buChar char="-"/>
            </a:pPr>
            <a:r>
              <a:rPr lang="en-US" sz="2100">
                <a:solidFill>
                  <a:srgbClr val="2B3547"/>
                </a:solidFill>
              </a:rPr>
              <a:t>Mario Jones, A-F (10th-12th)</a:t>
            </a:r>
            <a:endParaRPr sz="2100">
              <a:solidFill>
                <a:srgbClr val="2B3547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089B0"/>
              </a:buClr>
              <a:buSzPts val="2100"/>
              <a:buChar char="-"/>
            </a:pPr>
            <a:r>
              <a:rPr lang="en-US" sz="2100">
                <a:solidFill>
                  <a:srgbClr val="2B3547"/>
                </a:solidFill>
              </a:rPr>
              <a:t>Akanksha Jain, G-L (10th-12th)</a:t>
            </a:r>
            <a:endParaRPr sz="2100">
              <a:solidFill>
                <a:srgbClr val="2B3547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089B0"/>
              </a:buClr>
              <a:buSzPts val="2100"/>
              <a:buChar char="-"/>
            </a:pPr>
            <a:r>
              <a:rPr lang="en-US" sz="2100">
                <a:solidFill>
                  <a:srgbClr val="2B3547"/>
                </a:solidFill>
              </a:rPr>
              <a:t>Ashley Mathes, M-Ri (10th-12th)</a:t>
            </a:r>
            <a:endParaRPr sz="2100">
              <a:solidFill>
                <a:srgbClr val="2B3547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089B0"/>
              </a:buClr>
              <a:buSzPts val="2100"/>
              <a:buChar char="-"/>
            </a:pPr>
            <a:r>
              <a:rPr lang="en-US" sz="2100">
                <a:solidFill>
                  <a:srgbClr val="2B3547"/>
                </a:solidFill>
              </a:rPr>
              <a:t>Angela Spangler, Ro-Z (10th-12th)</a:t>
            </a:r>
            <a:endParaRPr sz="2100">
              <a:solidFill>
                <a:srgbClr val="2B3547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089B0"/>
              </a:buClr>
              <a:buSzPts val="2100"/>
              <a:buChar char="-"/>
            </a:pPr>
            <a:r>
              <a:rPr lang="en-US" sz="2100">
                <a:solidFill>
                  <a:srgbClr val="2B3547"/>
                </a:solidFill>
              </a:rPr>
              <a:t>Shernita Telfair, Dean of Students</a:t>
            </a:r>
            <a:endParaRPr sz="2100">
              <a:solidFill>
                <a:srgbClr val="2B3547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089B0"/>
              </a:buClr>
              <a:buSzPts val="2100"/>
              <a:buChar char="-"/>
            </a:pPr>
            <a:r>
              <a:rPr lang="en-US" sz="2100">
                <a:solidFill>
                  <a:srgbClr val="2B3547"/>
                </a:solidFill>
              </a:rPr>
              <a:t>Jasmine Iverson, SAP Counselor</a:t>
            </a:r>
            <a:endParaRPr sz="2100">
              <a:solidFill>
                <a:srgbClr val="2B3547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2B3547"/>
              </a:buClr>
              <a:buSzPts val="2100"/>
              <a:buChar char="-"/>
            </a:pPr>
            <a:r>
              <a:rPr lang="en-US" sz="2100">
                <a:solidFill>
                  <a:srgbClr val="2B3547"/>
                </a:solidFill>
              </a:rPr>
              <a:t>Shekevia Smith-Washington, Career Development Coordinator</a:t>
            </a:r>
            <a:endParaRPr sz="2100">
              <a:solidFill>
                <a:srgbClr val="2B354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en-US" sz="3459">
                <a:solidFill>
                  <a:schemeClr val="lt1"/>
                </a:solidFill>
              </a:rPr>
              <a:t>CTE Pathways </a:t>
            </a:r>
            <a:endParaRPr sz="3459">
              <a:solidFill>
                <a:schemeClr val="lt1"/>
              </a:solidFill>
            </a:endParaRPr>
          </a:p>
        </p:txBody>
      </p:sp>
      <p:sp>
        <p:nvSpPr>
          <p:cNvPr id="352" name="Google Shape;352;p38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55000" lnSpcReduction="10000"/>
          </a:bodyPr>
          <a:lstStyle/>
          <a:p>
            <a:pPr indent="-182165" lvl="0" marL="285750" rtl="0" algn="l">
              <a:spcBef>
                <a:spcPts val="0"/>
              </a:spcBef>
              <a:spcAft>
                <a:spcPts val="0"/>
              </a:spcAft>
              <a:buSzPct val="145000"/>
              <a:buChar char="✗"/>
            </a:pPr>
            <a:r>
              <a:rPr lang="en-US" sz="3000"/>
              <a:t>There are several CTE Career Pathways that contain specific courses in them – these provide connection and cohesion</a:t>
            </a:r>
            <a:endParaRPr/>
          </a:p>
          <a:p>
            <a:pPr indent="-182165" lvl="0" marL="285750" rtl="0" algn="l">
              <a:spcBef>
                <a:spcPts val="1155"/>
              </a:spcBef>
              <a:spcAft>
                <a:spcPts val="0"/>
              </a:spcAft>
              <a:buSzPct val="145000"/>
              <a:buChar char="✗"/>
            </a:pPr>
            <a:r>
              <a:rPr lang="en-US" sz="3000"/>
              <a:t>If you complete Prerequisite Level 1 course and the Concentrator Level 2 course, you are eligible to take the ACT WorkKeys exam as a Senior which provides career readiness credentials</a:t>
            </a:r>
            <a:endParaRPr/>
          </a:p>
          <a:p>
            <a:pPr indent="-195976" lvl="1" marL="742950" rtl="0" algn="l">
              <a:spcBef>
                <a:spcPts val="1081"/>
              </a:spcBef>
              <a:spcAft>
                <a:spcPts val="0"/>
              </a:spcAft>
              <a:buSzPct val="145000"/>
              <a:buChar char="✗"/>
            </a:pPr>
            <a:r>
              <a:rPr lang="en-US" sz="2600"/>
              <a:t>There are also supplemental employability skills classes.</a:t>
            </a:r>
            <a:endParaRPr/>
          </a:p>
          <a:p>
            <a:pPr indent="-195976" lvl="1" marL="742950" rtl="0" algn="l">
              <a:spcBef>
                <a:spcPts val="1081"/>
              </a:spcBef>
              <a:spcAft>
                <a:spcPts val="0"/>
              </a:spcAft>
              <a:buSzPct val="145000"/>
              <a:buChar char="✗"/>
            </a:pPr>
            <a:r>
              <a:rPr lang="en-US" sz="2600"/>
              <a:t>See the full list of pathways on the chart linked from the course selection sheet.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Cambria"/>
              <a:buNone/>
            </a:pPr>
            <a:r>
              <a:rPr lang="en-US" sz="3630">
                <a:solidFill>
                  <a:schemeClr val="lt1"/>
                </a:solidFill>
              </a:rPr>
              <a:t>What about AP courses?</a:t>
            </a:r>
            <a:endParaRPr sz="3359">
              <a:solidFill>
                <a:schemeClr val="lt1"/>
              </a:solidFill>
            </a:endParaRPr>
          </a:p>
        </p:txBody>
      </p:sp>
      <p:sp>
        <p:nvSpPr>
          <p:cNvPr id="359" name="Google Shape;359;p39"/>
          <p:cNvSpPr txBox="1"/>
          <p:nvPr>
            <p:ph idx="1" type="body"/>
          </p:nvPr>
        </p:nvSpPr>
        <p:spPr>
          <a:xfrm>
            <a:off x="1209600" y="1388500"/>
            <a:ext cx="65826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8562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2"/>
              <a:buChar char="✗"/>
            </a:pPr>
            <a:r>
              <a:rPr b="1" lang="en-US" sz="1280"/>
              <a:t>Advanced Placement (AP) = College level</a:t>
            </a:r>
            <a:endParaRPr b="1" sz="1280"/>
          </a:p>
          <a:p>
            <a:pPr indent="-200659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0"/>
              <a:buChar char="✗"/>
            </a:pPr>
            <a:r>
              <a:rPr lang="en-US" sz="1280"/>
              <a:t>AP exam to earn college credit (based on university)</a:t>
            </a:r>
            <a:endParaRPr sz="1280"/>
          </a:p>
          <a:p>
            <a:pPr indent="-200659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0"/>
              <a:buChar char="✗"/>
            </a:pPr>
            <a:r>
              <a:rPr lang="en-US" sz="1280"/>
              <a:t>One additional GPA quality point</a:t>
            </a:r>
            <a:endParaRPr sz="1280"/>
          </a:p>
          <a:p>
            <a:pPr indent="-212090" lvl="0" marL="285750" rtl="0" algn="l">
              <a:lnSpc>
                <a:spcPct val="80000"/>
              </a:lnSpc>
              <a:spcBef>
                <a:spcPts val="760"/>
              </a:spcBef>
              <a:spcAft>
                <a:spcPts val="0"/>
              </a:spcAft>
              <a:buSzPts val="464"/>
              <a:buNone/>
            </a:pPr>
            <a:r>
              <a:t/>
            </a:r>
            <a:endParaRPr sz="720"/>
          </a:p>
          <a:p>
            <a:pPr indent="-178562" lvl="0" marL="28575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792"/>
              <a:buChar char="✗"/>
            </a:pPr>
            <a:r>
              <a:rPr b="1" lang="en-US" sz="1280"/>
              <a:t>Select AP courses for the right reasons</a:t>
            </a:r>
            <a:endParaRPr b="1" sz="1280"/>
          </a:p>
          <a:p>
            <a:pPr indent="-200659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0"/>
              <a:buChar char="✗"/>
            </a:pPr>
            <a:r>
              <a:rPr lang="en-US" sz="1280"/>
              <a:t>Interest and strength in the academic area</a:t>
            </a:r>
            <a:endParaRPr sz="1280"/>
          </a:p>
          <a:p>
            <a:pPr indent="-200659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0"/>
              <a:buChar char="✗"/>
            </a:pPr>
            <a:r>
              <a:rPr lang="en-US" sz="1280"/>
              <a:t>Aligns with individual and career goals</a:t>
            </a:r>
            <a:endParaRPr sz="1280"/>
          </a:p>
          <a:p>
            <a:pPr indent="-200659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0"/>
              <a:buChar char="✗"/>
            </a:pPr>
            <a:r>
              <a:rPr lang="en-US" sz="1280"/>
              <a:t>Capable of increased academic rigor (quality of work, work ethic, attendance)</a:t>
            </a:r>
            <a:endParaRPr sz="1280"/>
          </a:p>
          <a:p>
            <a:pPr indent="0" lvl="1" marL="393192" rtl="0" algn="l">
              <a:lnSpc>
                <a:spcPct val="80000"/>
              </a:lnSpc>
              <a:spcBef>
                <a:spcPts val="760"/>
              </a:spcBef>
              <a:spcAft>
                <a:spcPts val="0"/>
              </a:spcAft>
              <a:buSzPts val="464"/>
              <a:buNone/>
            </a:pPr>
            <a:r>
              <a:t/>
            </a:r>
            <a:endParaRPr sz="720"/>
          </a:p>
          <a:p>
            <a:pPr indent="-178562" lvl="0" marL="28575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792"/>
              <a:buChar char="✗"/>
            </a:pPr>
            <a:r>
              <a:rPr b="1" lang="en-US" sz="1280"/>
              <a:t>Balance course work with other responsibilities</a:t>
            </a:r>
            <a:endParaRPr b="1" sz="1280"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60"/>
              <a:buNone/>
            </a:pPr>
            <a:r>
              <a:rPr lang="en-US" sz="1280"/>
              <a:t>	Extra-curricular activities, course load, work, etc. </a:t>
            </a:r>
            <a:endParaRPr sz="128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0"/>
          <p:cNvSpPr txBox="1"/>
          <p:nvPr>
            <p:ph idx="4294967295" type="title"/>
          </p:nvPr>
        </p:nvSpPr>
        <p:spPr>
          <a:xfrm>
            <a:off x="1083675" y="514350"/>
            <a:ext cx="6248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mbria"/>
              <a:buNone/>
            </a:pPr>
            <a:r>
              <a:rPr lang="en-US" sz="4200">
                <a:solidFill>
                  <a:schemeClr val="lt1"/>
                </a:solidFill>
              </a:rPr>
              <a:t>More about AP courses… </a:t>
            </a:r>
            <a:endParaRPr sz="3900">
              <a:solidFill>
                <a:schemeClr val="lt1"/>
              </a:solidFill>
            </a:endParaRPr>
          </a:p>
        </p:txBody>
      </p:sp>
      <p:sp>
        <p:nvSpPr>
          <p:cNvPr id="366" name="Google Shape;366;p40"/>
          <p:cNvSpPr txBox="1"/>
          <p:nvPr>
            <p:ph idx="4294967295" type="body"/>
          </p:nvPr>
        </p:nvSpPr>
        <p:spPr>
          <a:xfrm>
            <a:off x="925225" y="1521625"/>
            <a:ext cx="7162800" cy="29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-149928" lvl="0" marL="273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4334"/>
              <a:buChar char="✗"/>
            </a:pPr>
            <a:r>
              <a:rPr lang="en-US" sz="3407"/>
              <a:t>V</a:t>
            </a:r>
            <a:r>
              <a:rPr lang="en-US" sz="3407"/>
              <a:t>iew course descriptions and overviews on </a:t>
            </a:r>
            <a:endParaRPr sz="3007"/>
          </a:p>
          <a:p>
            <a:pPr indent="-273050" lvl="0" marL="2730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SzPct val="110632"/>
              <a:buNone/>
            </a:pPr>
            <a:r>
              <a:rPr lang="en-US" sz="3407"/>
              <a:t>	</a:t>
            </a:r>
            <a:r>
              <a:rPr lang="en-US" sz="3407" u="sng">
                <a:solidFill>
                  <a:schemeClr val="hlink"/>
                </a:solidFill>
                <a:hlinkClick r:id="rId3"/>
              </a:rPr>
              <a:t>www.collegeboard.org</a:t>
            </a:r>
            <a:endParaRPr sz="3407"/>
          </a:p>
          <a:p>
            <a:pPr indent="-273050" lvl="0" marL="2730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SzPct val="110632"/>
              <a:buNone/>
            </a:pPr>
            <a:r>
              <a:t/>
            </a:r>
            <a:endParaRPr sz="3407"/>
          </a:p>
          <a:p>
            <a:pPr indent="-149928" lvl="0" marL="2730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SzPct val="134334"/>
              <a:buChar char="✗"/>
            </a:pPr>
            <a:r>
              <a:rPr lang="en-US" sz="3407"/>
              <a:t>Many AP courses have “Recommended Summer Assignments”</a:t>
            </a:r>
            <a:endParaRPr sz="3007"/>
          </a:p>
          <a:p>
            <a:pPr indent="0" lvl="1" marL="4000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SzPct val="110632"/>
              <a:buNone/>
            </a:pPr>
            <a:r>
              <a:t/>
            </a:r>
            <a:endParaRPr sz="3407"/>
          </a:p>
          <a:p>
            <a:pPr indent="-129412" lvl="0" marL="2730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SzPct val="110632"/>
              <a:buChar char="✗"/>
            </a:pPr>
            <a:r>
              <a:rPr lang="en-US" sz="3407"/>
              <a:t>Students are encouraged to take the AP Exam in May</a:t>
            </a:r>
            <a:endParaRPr sz="3407"/>
          </a:p>
          <a:p>
            <a:pPr indent="0" lvl="0" marL="3429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None/>
            </a:pPr>
            <a:r>
              <a:t/>
            </a:r>
            <a:endParaRPr sz="3407"/>
          </a:p>
          <a:p>
            <a:pPr indent="-120210" lvl="0" marL="2730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SzPct val="100000"/>
              <a:buChar char="✗"/>
            </a:pPr>
            <a:r>
              <a:rPr lang="en-US" sz="3407"/>
              <a:t>Students that may wish to DROP an AP should let us know by May 1st.</a:t>
            </a:r>
            <a:endParaRPr sz="3407"/>
          </a:p>
          <a:p>
            <a:pPr indent="0" lvl="0" marL="3429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None/>
            </a:pPr>
            <a:r>
              <a:rPr lang="en-US" sz="3007"/>
              <a:t> </a:t>
            </a:r>
            <a:endParaRPr sz="3007"/>
          </a:p>
          <a:p>
            <a:pPr indent="-149928" lvl="0" marL="2730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SzPct val="134334"/>
              <a:buChar char="✗"/>
            </a:pPr>
            <a:r>
              <a:rPr b="1" lang="en-US" sz="3407">
                <a:highlight>
                  <a:srgbClr val="FFFF00"/>
                </a:highlight>
              </a:rPr>
              <a:t>You will be required to submit an AP agreement form by April 14th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en-US" sz="3759">
                <a:solidFill>
                  <a:schemeClr val="lt1"/>
                </a:solidFill>
              </a:rPr>
              <a:t>AP Course Offerings</a:t>
            </a:r>
            <a:endParaRPr sz="3759">
              <a:solidFill>
                <a:schemeClr val="lt1"/>
              </a:solidFill>
            </a:endParaRPr>
          </a:p>
        </p:txBody>
      </p:sp>
      <p:sp>
        <p:nvSpPr>
          <p:cNvPr id="372" name="Google Shape;372;p41"/>
          <p:cNvSpPr txBox="1"/>
          <p:nvPr>
            <p:ph idx="1" type="body"/>
          </p:nvPr>
        </p:nvSpPr>
        <p:spPr>
          <a:xfrm>
            <a:off x="883375" y="1381475"/>
            <a:ext cx="3307500" cy="28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943"/>
              <a:buNone/>
            </a:pPr>
            <a:r>
              <a:rPr b="1" lang="en-US" sz="1600" u="sng"/>
              <a:t>Arts</a:t>
            </a:r>
            <a:endParaRPr sz="1600"/>
          </a:p>
          <a:p>
            <a:pPr indent="-164814" lvl="0" marL="285750" rtl="0" algn="l">
              <a:spcBef>
                <a:spcPts val="1042"/>
              </a:spcBef>
              <a:spcAft>
                <a:spcPts val="0"/>
              </a:spcAft>
              <a:buSzPts val="1300"/>
              <a:buChar char="✗"/>
            </a:pPr>
            <a:r>
              <a:rPr lang="en-US" sz="1300"/>
              <a:t>AP  Music Theory </a:t>
            </a:r>
            <a:endParaRPr sz="1300"/>
          </a:p>
          <a:p>
            <a:pPr indent="-164814" lvl="0" marL="285750" rtl="0" algn="l">
              <a:spcBef>
                <a:spcPts val="1042"/>
              </a:spcBef>
              <a:spcAft>
                <a:spcPts val="0"/>
              </a:spcAft>
              <a:buSzPts val="1300"/>
              <a:buChar char="✗"/>
            </a:pPr>
            <a:r>
              <a:rPr lang="en-US" sz="1300"/>
              <a:t>AP Art History</a:t>
            </a:r>
            <a:endParaRPr sz="1300"/>
          </a:p>
          <a:p>
            <a:pPr indent="-164814" lvl="0" marL="285750" rtl="0" algn="l">
              <a:spcBef>
                <a:spcPts val="1042"/>
              </a:spcBef>
              <a:spcAft>
                <a:spcPts val="0"/>
              </a:spcAft>
              <a:buSzPts val="1300"/>
              <a:buChar char="✗"/>
            </a:pPr>
            <a:r>
              <a:rPr lang="en-US" sz="1300"/>
              <a:t>AP Visual Arts (2D – Drawing or Design)</a:t>
            </a:r>
            <a:endParaRPr sz="1300"/>
          </a:p>
          <a:p>
            <a:pPr indent="-211772" lvl="1" marL="742950" rtl="0" algn="l">
              <a:spcBef>
                <a:spcPts val="940"/>
              </a:spcBef>
              <a:spcAft>
                <a:spcPts val="0"/>
              </a:spcAft>
              <a:buSzPts val="1300"/>
              <a:buChar char="✗"/>
            </a:pPr>
            <a:r>
              <a:rPr lang="en-US" sz="1300"/>
              <a:t>paired with Independent Study </a:t>
            </a:r>
            <a:endParaRPr sz="1300"/>
          </a:p>
          <a:p>
            <a:pPr indent="0" lvl="0" marL="109728" rtl="0" algn="l">
              <a:spcBef>
                <a:spcPts val="1076"/>
              </a:spcBef>
              <a:spcAft>
                <a:spcPts val="0"/>
              </a:spcAft>
              <a:buSzPts val="943"/>
              <a:buNone/>
            </a:pPr>
            <a:r>
              <a:rPr b="1" lang="en-US" sz="1600" u="sng"/>
              <a:t>CTE</a:t>
            </a:r>
            <a:r>
              <a:rPr b="1" lang="en-US" sz="1275" u="sng"/>
              <a:t> </a:t>
            </a:r>
            <a:endParaRPr sz="1275"/>
          </a:p>
          <a:p>
            <a:pPr indent="-336264" lvl="0" marL="566928" rtl="0" algn="l">
              <a:spcBef>
                <a:spcPts val="1042"/>
              </a:spcBef>
              <a:spcAft>
                <a:spcPts val="0"/>
              </a:spcAft>
              <a:buSzPts val="1300"/>
              <a:buChar char="✗"/>
            </a:pPr>
            <a:r>
              <a:rPr lang="en-US" sz="1300"/>
              <a:t>AP Computer Science Principles</a:t>
            </a:r>
            <a:endParaRPr sz="1300"/>
          </a:p>
          <a:p>
            <a:pPr indent="-336264" lvl="0" marL="566928" rtl="0" algn="l">
              <a:spcBef>
                <a:spcPts val="1042"/>
              </a:spcBef>
              <a:spcAft>
                <a:spcPts val="0"/>
              </a:spcAft>
              <a:buSzPts val="1300"/>
              <a:buChar char="✗"/>
            </a:pPr>
            <a:r>
              <a:rPr lang="en-US" sz="1300"/>
              <a:t>AP Computer Science A</a:t>
            </a:r>
            <a:endParaRPr sz="1300"/>
          </a:p>
          <a:p>
            <a:pPr indent="0" lvl="0" marL="742950" rtl="0" algn="l">
              <a:spcBef>
                <a:spcPts val="94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750"/>
          </a:p>
        </p:txBody>
      </p:sp>
      <p:sp>
        <p:nvSpPr>
          <p:cNvPr id="373" name="Google Shape;373;p41"/>
          <p:cNvSpPr txBox="1"/>
          <p:nvPr>
            <p:ph idx="2" type="body"/>
          </p:nvPr>
        </p:nvSpPr>
        <p:spPr>
          <a:xfrm>
            <a:off x="4432201" y="1443150"/>
            <a:ext cx="3142500" cy="282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09728" rtl="0" algn="l">
              <a:spcBef>
                <a:spcPts val="1076"/>
              </a:spcBef>
              <a:spcAft>
                <a:spcPts val="0"/>
              </a:spcAft>
              <a:buClr>
                <a:srgbClr val="000000"/>
              </a:buClr>
              <a:buSzPts val="3770"/>
              <a:buFont typeface="Arial"/>
              <a:buNone/>
            </a:pPr>
            <a:r>
              <a:rPr b="1" lang="en-US" sz="1500" u="sng"/>
              <a:t>English</a:t>
            </a:r>
            <a:r>
              <a:rPr b="1" lang="en-US" sz="1700" u="sng"/>
              <a:t> </a:t>
            </a:r>
            <a:endParaRPr sz="1100"/>
          </a:p>
          <a:p>
            <a:pPr indent="-304800" lvl="0" marL="457200" rtl="0" algn="l">
              <a:spcBef>
                <a:spcPts val="1042"/>
              </a:spcBef>
              <a:spcAft>
                <a:spcPts val="0"/>
              </a:spcAft>
              <a:buSzPts val="1200"/>
              <a:buChar char="✗"/>
            </a:pPr>
            <a:r>
              <a:rPr b="1" lang="en-US" sz="1200"/>
              <a:t>AP English Language and Composition (Juniors)</a:t>
            </a:r>
            <a:endParaRPr b="1"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-US" sz="1200"/>
              <a:t>Satisfies English III graduation requirement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b="1" lang="en-US" sz="1200"/>
              <a:t>AP English Literature and Composition (Seniors)</a:t>
            </a:r>
            <a:endParaRPr b="1"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-US" sz="1200"/>
              <a:t>Satisfies English IV graduation requirement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2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Cambria"/>
              <a:buNone/>
            </a:pPr>
            <a:r>
              <a:rPr lang="en-US" sz="4130">
                <a:solidFill>
                  <a:schemeClr val="lt1"/>
                </a:solidFill>
              </a:rPr>
              <a:t>AP Course Offerings</a:t>
            </a:r>
            <a:endParaRPr sz="3859">
              <a:solidFill>
                <a:schemeClr val="lt1"/>
              </a:solidFill>
            </a:endParaRPr>
          </a:p>
        </p:txBody>
      </p:sp>
      <p:sp>
        <p:nvSpPr>
          <p:cNvPr id="380" name="Google Shape;380;p42"/>
          <p:cNvSpPr txBox="1"/>
          <p:nvPr>
            <p:ph idx="1" type="body"/>
          </p:nvPr>
        </p:nvSpPr>
        <p:spPr>
          <a:xfrm>
            <a:off x="5281525" y="1559925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3770"/>
              <a:buNone/>
            </a:pPr>
            <a:r>
              <a:rPr b="1" lang="en-US" sz="1500" u="sng"/>
              <a:t>Math Department</a:t>
            </a:r>
            <a:endParaRPr sz="1500"/>
          </a:p>
          <a:p>
            <a:pPr indent="-304800" lvl="0" marL="457200" rtl="0" algn="l">
              <a:lnSpc>
                <a:spcPct val="200000"/>
              </a:lnSpc>
              <a:spcBef>
                <a:spcPts val="1042"/>
              </a:spcBef>
              <a:spcAft>
                <a:spcPts val="0"/>
              </a:spcAft>
              <a:buSzPts val="1200"/>
              <a:buChar char="✗"/>
            </a:pPr>
            <a:r>
              <a:rPr lang="en-US" sz="1200"/>
              <a:t>AP Pre-Calculus</a:t>
            </a:r>
            <a:endParaRPr sz="1200"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-US" sz="1200"/>
              <a:t>AP  Calculus AB</a:t>
            </a:r>
            <a:endParaRPr sz="1200"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-US" sz="1200"/>
              <a:t>AP Calculus BC</a:t>
            </a:r>
            <a:endParaRPr sz="1200"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-US" sz="1200"/>
              <a:t>AP Statistics</a:t>
            </a:r>
            <a:endParaRPr sz="1200"/>
          </a:p>
          <a:p>
            <a:pPr indent="0" lvl="0" marL="109728" rtl="0" algn="l">
              <a:spcBef>
                <a:spcPts val="651"/>
              </a:spcBef>
              <a:spcAft>
                <a:spcPts val="0"/>
              </a:spcAft>
              <a:buSzPts val="435"/>
              <a:buNone/>
            </a:pPr>
            <a:r>
              <a:t/>
            </a:r>
            <a:endParaRPr sz="300">
              <a:latin typeface="Cambria"/>
              <a:ea typeface="Cambria"/>
              <a:cs typeface="Cambria"/>
              <a:sym typeface="Cambria"/>
            </a:endParaRPr>
          </a:p>
          <a:p>
            <a:pPr indent="0" lvl="0" marL="342900" rtl="0" algn="l">
              <a:spcBef>
                <a:spcPts val="1042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2"/>
          <p:cNvSpPr txBox="1"/>
          <p:nvPr>
            <p:ph idx="2" type="body"/>
          </p:nvPr>
        </p:nvSpPr>
        <p:spPr>
          <a:xfrm>
            <a:off x="1368014" y="119070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09728" rtl="0" algn="ctr">
              <a:spcBef>
                <a:spcPts val="1042"/>
              </a:spcBef>
              <a:spcAft>
                <a:spcPts val="0"/>
              </a:spcAft>
              <a:buClr>
                <a:srgbClr val="000000"/>
              </a:buClr>
              <a:buSzPts val="3770"/>
              <a:buFont typeface="Arial"/>
              <a:buNone/>
            </a:pPr>
            <a:r>
              <a:rPr b="1" lang="en-US" sz="1300" u="sng"/>
              <a:t>Science Department</a:t>
            </a:r>
            <a:endParaRPr sz="1300"/>
          </a:p>
          <a:p>
            <a:pPr indent="-164814" lvl="0" marL="285750" rtl="0" algn="l">
              <a:spcBef>
                <a:spcPts val="1042"/>
              </a:spcBef>
              <a:spcAft>
                <a:spcPts val="0"/>
              </a:spcAft>
              <a:buSzPts val="1300"/>
              <a:buChar char="✗"/>
            </a:pPr>
            <a:r>
              <a:rPr lang="en-US" sz="1300"/>
              <a:t>AP Biology (paired with Research Methods Honors)</a:t>
            </a:r>
            <a:endParaRPr sz="1300"/>
          </a:p>
          <a:p>
            <a:pPr indent="-164814" lvl="0" marL="285750" rtl="0" algn="l">
              <a:spcBef>
                <a:spcPts val="1042"/>
              </a:spcBef>
              <a:spcAft>
                <a:spcPts val="0"/>
              </a:spcAft>
              <a:buSzPts val="1300"/>
              <a:buChar char="✗"/>
            </a:pPr>
            <a:r>
              <a:rPr lang="en-US" sz="1300"/>
              <a:t>AP Chemistry</a:t>
            </a:r>
            <a:endParaRPr sz="1300"/>
          </a:p>
          <a:p>
            <a:pPr indent="-211772" lvl="1" marL="742950" rtl="0" algn="l">
              <a:spcBef>
                <a:spcPts val="940"/>
              </a:spcBef>
              <a:spcAft>
                <a:spcPts val="0"/>
              </a:spcAft>
              <a:buSzPts val="1300"/>
              <a:buChar char="✗"/>
            </a:pPr>
            <a:r>
              <a:rPr lang="en-US" sz="1300"/>
              <a:t>Paired with Honors Chemistry as a year-long commitment – primarily 10</a:t>
            </a:r>
            <a:r>
              <a:rPr baseline="30000" lang="en-US" sz="1300"/>
              <a:t>th</a:t>
            </a:r>
            <a:r>
              <a:rPr lang="en-US" sz="1300"/>
              <a:t> grade</a:t>
            </a:r>
            <a:endParaRPr sz="1300"/>
          </a:p>
          <a:p>
            <a:pPr indent="-211772" lvl="1" marL="742950" rtl="0" algn="l">
              <a:spcBef>
                <a:spcPts val="940"/>
              </a:spcBef>
              <a:spcAft>
                <a:spcPts val="0"/>
              </a:spcAft>
              <a:buSzPts val="1300"/>
              <a:buChar char="✗"/>
            </a:pPr>
            <a:r>
              <a:rPr lang="en-US" sz="1300"/>
              <a:t>Also a semester only option – for students who took Chemistry Honors </a:t>
            </a:r>
            <a:endParaRPr sz="1300"/>
          </a:p>
          <a:p>
            <a:pPr indent="-164814" lvl="0" marL="285750" rtl="0" algn="l">
              <a:spcBef>
                <a:spcPts val="1042"/>
              </a:spcBef>
              <a:spcAft>
                <a:spcPts val="0"/>
              </a:spcAft>
              <a:buSzPts val="1300"/>
              <a:buChar char="✗"/>
            </a:pPr>
            <a:r>
              <a:rPr lang="en-US" sz="1300"/>
              <a:t>AP Environmental Science</a:t>
            </a:r>
            <a:endParaRPr sz="1300"/>
          </a:p>
          <a:p>
            <a:pPr indent="-164814" lvl="0" marL="285750" rtl="0" algn="l">
              <a:spcBef>
                <a:spcPts val="1042"/>
              </a:spcBef>
              <a:spcAft>
                <a:spcPts val="0"/>
              </a:spcAft>
              <a:buSzPts val="1300"/>
              <a:buChar char="✗"/>
            </a:pPr>
            <a:r>
              <a:rPr lang="en-US" sz="1300"/>
              <a:t>AP Physics (I,C, Mechanics, or Electricity &amp; Magnetism)</a:t>
            </a:r>
            <a:endParaRPr sz="13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3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en-US" sz="3700">
                <a:solidFill>
                  <a:schemeClr val="lt1"/>
                </a:solidFill>
              </a:rPr>
              <a:t>AP Course Offerings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8" name="Google Shape;388;p43"/>
          <p:cNvSpPr txBox="1"/>
          <p:nvPr>
            <p:ph idx="1" type="body"/>
          </p:nvPr>
        </p:nvSpPr>
        <p:spPr>
          <a:xfrm>
            <a:off x="1165475" y="18391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4785"/>
              <a:buNone/>
            </a:pPr>
            <a:r>
              <a:rPr b="1" lang="en-US" sz="1400" u="sng"/>
              <a:t>Social Studies</a:t>
            </a:r>
            <a:endParaRPr sz="1400"/>
          </a:p>
          <a:p>
            <a:pPr indent="-139214" lvl="0" marL="285750" rtl="0" algn="l">
              <a:spcBef>
                <a:spcPts val="1111"/>
              </a:spcBef>
              <a:spcAft>
                <a:spcPts val="0"/>
              </a:spcAft>
              <a:buSzPts val="1400"/>
              <a:buChar char="✗"/>
            </a:pPr>
            <a:r>
              <a:rPr lang="en-US" sz="1400"/>
              <a:t>AP European History</a:t>
            </a:r>
            <a:endParaRPr sz="1400"/>
          </a:p>
          <a:p>
            <a:pPr indent="-139214" lvl="0" marL="285750" rtl="0" algn="l">
              <a:spcBef>
                <a:spcPts val="1111"/>
              </a:spcBef>
              <a:spcAft>
                <a:spcPts val="0"/>
              </a:spcAft>
              <a:buSzPts val="1400"/>
              <a:buChar char="✗"/>
            </a:pPr>
            <a:r>
              <a:rPr lang="en-US" sz="1400"/>
              <a:t>AP Government &amp; Politics (10</a:t>
            </a:r>
            <a:r>
              <a:rPr baseline="30000" lang="en-US" sz="1400"/>
              <a:t>th</a:t>
            </a:r>
            <a:r>
              <a:rPr lang="en-US" sz="1400"/>
              <a:t>)</a:t>
            </a:r>
            <a:endParaRPr sz="1400"/>
          </a:p>
          <a:p>
            <a:pPr indent="-139213" lvl="0" marL="285750" rtl="0" algn="l">
              <a:spcBef>
                <a:spcPts val="1111"/>
              </a:spcBef>
              <a:spcAft>
                <a:spcPts val="0"/>
              </a:spcAft>
              <a:buSzPts val="1400"/>
              <a:buChar char="✗"/>
            </a:pPr>
            <a:r>
              <a:rPr lang="en-US" sz="1400"/>
              <a:t>AP Human Geography</a:t>
            </a:r>
            <a:endParaRPr sz="1400"/>
          </a:p>
          <a:p>
            <a:pPr indent="-139214" lvl="0" marL="285750" rtl="0" algn="l">
              <a:spcBef>
                <a:spcPts val="1111"/>
              </a:spcBef>
              <a:spcAft>
                <a:spcPts val="0"/>
              </a:spcAft>
              <a:buSzPts val="1400"/>
              <a:buChar char="✗"/>
            </a:pPr>
            <a:r>
              <a:rPr lang="en-US" sz="1400"/>
              <a:t>AP African American History</a:t>
            </a:r>
            <a:endParaRPr sz="1400"/>
          </a:p>
          <a:p>
            <a:pPr indent="-139214" lvl="0" marL="285750" rtl="0" algn="l">
              <a:spcBef>
                <a:spcPts val="1111"/>
              </a:spcBef>
              <a:spcAft>
                <a:spcPts val="0"/>
              </a:spcAft>
              <a:buSzPts val="1400"/>
              <a:buChar char="✗"/>
            </a:pPr>
            <a:r>
              <a:rPr lang="en-US" sz="1400"/>
              <a:t>AP Psychology</a:t>
            </a:r>
            <a:endParaRPr sz="1400"/>
          </a:p>
          <a:p>
            <a:pPr indent="-139214" lvl="0" marL="285750" rtl="0" algn="l">
              <a:spcBef>
                <a:spcPts val="1111"/>
              </a:spcBef>
              <a:spcAft>
                <a:spcPts val="0"/>
              </a:spcAft>
              <a:buSzPts val="1400"/>
              <a:buChar char="✗"/>
            </a:pPr>
            <a:r>
              <a:rPr lang="en-US" sz="1400"/>
              <a:t>AP United States History (11</a:t>
            </a:r>
            <a:r>
              <a:rPr baseline="30000" lang="en-US" sz="1400"/>
              <a:t>th</a:t>
            </a:r>
            <a:r>
              <a:rPr lang="en-US" sz="1400"/>
              <a:t>)</a:t>
            </a:r>
            <a:endParaRPr sz="1400"/>
          </a:p>
          <a:p>
            <a:pPr indent="-167756" lvl="1" marL="742950" rtl="0" algn="l">
              <a:spcBef>
                <a:spcPts val="1049"/>
              </a:spcBef>
              <a:spcAft>
                <a:spcPts val="0"/>
              </a:spcAft>
              <a:buSzPts val="1400"/>
              <a:buChar char="✗"/>
            </a:pPr>
            <a:r>
              <a:rPr lang="en-US" sz="1400"/>
              <a:t>In lieu of American History– Counts as 1 graduation credit</a:t>
            </a:r>
            <a:endParaRPr sz="1400"/>
          </a:p>
          <a:p>
            <a:pPr indent="-100218" lvl="0" marL="285750" rtl="0" algn="l">
              <a:spcBef>
                <a:spcPts val="1003"/>
              </a:spcBef>
              <a:spcAft>
                <a:spcPts val="0"/>
              </a:spcAft>
              <a:buSzPts val="3770"/>
              <a:buNone/>
            </a:pPr>
            <a:r>
              <a:t/>
            </a:r>
            <a:endParaRPr sz="2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9" name="Google Shape;389;p43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09728" rtl="0" algn="l">
              <a:spcBef>
                <a:spcPts val="1111"/>
              </a:spcBef>
              <a:spcAft>
                <a:spcPts val="0"/>
              </a:spcAft>
              <a:buClr>
                <a:srgbClr val="000000"/>
              </a:buClr>
              <a:buSzPts val="4785"/>
              <a:buFont typeface="Arial"/>
              <a:buNone/>
            </a:pPr>
            <a:r>
              <a:rPr b="1" lang="en-US" sz="1400" u="sng"/>
              <a:t>World Languages</a:t>
            </a:r>
            <a:endParaRPr sz="1400"/>
          </a:p>
          <a:p>
            <a:pPr indent="-139213" lvl="0" marL="285750" rtl="0" algn="l">
              <a:spcBef>
                <a:spcPts val="1111"/>
              </a:spcBef>
              <a:spcAft>
                <a:spcPts val="0"/>
              </a:spcAft>
              <a:buSzPts val="1400"/>
              <a:buChar char="✗"/>
            </a:pPr>
            <a:r>
              <a:rPr lang="en-US" sz="1400"/>
              <a:t>AP French Language</a:t>
            </a:r>
            <a:endParaRPr sz="1400"/>
          </a:p>
          <a:p>
            <a:pPr indent="-139213" lvl="0" marL="285750" rtl="0" algn="l">
              <a:spcBef>
                <a:spcPts val="1111"/>
              </a:spcBef>
              <a:spcAft>
                <a:spcPts val="0"/>
              </a:spcAft>
              <a:buSzPts val="1400"/>
              <a:buChar char="✗"/>
            </a:pPr>
            <a:r>
              <a:rPr lang="en-US" sz="1400"/>
              <a:t>AP Spanish Language (paired with Spanish V)</a:t>
            </a:r>
            <a:endParaRPr sz="1400"/>
          </a:p>
          <a:p>
            <a:pPr indent="-139213" lvl="0" marL="285750" rtl="0" algn="l">
              <a:spcBef>
                <a:spcPts val="1111"/>
              </a:spcBef>
              <a:spcAft>
                <a:spcPts val="0"/>
              </a:spcAft>
              <a:buSzPts val="1400"/>
              <a:buChar char="✗"/>
            </a:pPr>
            <a:r>
              <a:rPr lang="en-US" sz="1400"/>
              <a:t>AP Spanish Literature</a:t>
            </a:r>
            <a:endParaRPr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4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Cambria"/>
              <a:buNone/>
            </a:pPr>
            <a:r>
              <a:rPr lang="en-US" sz="3330">
                <a:solidFill>
                  <a:schemeClr val="lt1"/>
                </a:solidFill>
              </a:rPr>
              <a:t>Elective Courses with a </a:t>
            </a:r>
            <a:r>
              <a:rPr lang="en-US" sz="3330">
                <a:solidFill>
                  <a:schemeClr val="lt1"/>
                </a:solidFill>
              </a:rPr>
              <a:t> </a:t>
            </a:r>
            <a:r>
              <a:rPr lang="en-US" sz="3330">
                <a:solidFill>
                  <a:schemeClr val="lt1"/>
                </a:solidFill>
              </a:rPr>
              <a:t>Year-long Commitment</a:t>
            </a:r>
            <a:endParaRPr sz="3060">
              <a:solidFill>
                <a:schemeClr val="lt1"/>
              </a:solidFill>
            </a:endParaRPr>
          </a:p>
        </p:txBody>
      </p:sp>
      <p:sp>
        <p:nvSpPr>
          <p:cNvPr id="396" name="Google Shape;396;p44"/>
          <p:cNvSpPr txBox="1"/>
          <p:nvPr>
            <p:ph idx="1" type="body"/>
          </p:nvPr>
        </p:nvSpPr>
        <p:spPr>
          <a:xfrm>
            <a:off x="1252475" y="1334900"/>
            <a:ext cx="6426300" cy="3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7500" lnSpcReduction="20000"/>
          </a:bodyPr>
          <a:lstStyle/>
          <a:p>
            <a:pPr indent="-144327" lvl="0" marL="285750" rtl="0" algn="l">
              <a:spcBef>
                <a:spcPts val="1210"/>
              </a:spcBef>
              <a:spcAft>
                <a:spcPts val="0"/>
              </a:spcAft>
              <a:buSzPct val="145000"/>
              <a:buChar char="✗"/>
            </a:pPr>
            <a:r>
              <a:rPr lang="en-US" sz="3300"/>
              <a:t>AP Biology is paired with Research Methods Honors</a:t>
            </a:r>
            <a:endParaRPr sz="3300"/>
          </a:p>
          <a:p>
            <a:pPr indent="-133306" lvl="0" marL="285750" rtl="0" algn="l">
              <a:spcBef>
                <a:spcPts val="1210"/>
              </a:spcBef>
              <a:spcAft>
                <a:spcPts val="0"/>
              </a:spcAft>
              <a:buSzPct val="133927"/>
              <a:buChar char="✗"/>
            </a:pPr>
            <a:r>
              <a:rPr lang="en-US" sz="3300"/>
              <a:t>AP Chemistry that is paired with Chemistry Honors (students should have completed Math 3 Honors to sign up for this)</a:t>
            </a:r>
            <a:endParaRPr sz="3300"/>
          </a:p>
          <a:p>
            <a:pPr indent="-144327" lvl="0" marL="285750" rtl="0" algn="l">
              <a:spcBef>
                <a:spcPts val="1210"/>
              </a:spcBef>
              <a:spcAft>
                <a:spcPts val="0"/>
              </a:spcAft>
              <a:buSzPct val="145000"/>
              <a:buChar char="✗"/>
            </a:pPr>
            <a:r>
              <a:rPr lang="en-US" sz="3300"/>
              <a:t>Yearbook</a:t>
            </a:r>
            <a:endParaRPr/>
          </a:p>
          <a:p>
            <a:pPr indent="-144327" lvl="0" marL="285750" rtl="0" algn="l">
              <a:spcBef>
                <a:spcPts val="1210"/>
              </a:spcBef>
              <a:spcAft>
                <a:spcPts val="0"/>
              </a:spcAft>
              <a:buSzPct val="145000"/>
              <a:buChar char="✗"/>
            </a:pPr>
            <a:r>
              <a:rPr lang="en-US" sz="3300"/>
              <a:t>Newspaper (no recommendation required)</a:t>
            </a:r>
            <a:endParaRPr/>
          </a:p>
          <a:p>
            <a:pPr indent="-144327" lvl="0" marL="285750" rtl="0" algn="l">
              <a:spcBef>
                <a:spcPts val="1210"/>
              </a:spcBef>
              <a:spcAft>
                <a:spcPts val="0"/>
              </a:spcAft>
              <a:buSzPct val="145000"/>
              <a:buChar char="✗"/>
            </a:pPr>
            <a:r>
              <a:rPr lang="en-US" sz="3300"/>
              <a:t>Band</a:t>
            </a:r>
            <a:endParaRPr/>
          </a:p>
          <a:p>
            <a:pPr indent="-144327" lvl="0" marL="285750" rtl="0" algn="l">
              <a:spcBef>
                <a:spcPts val="1210"/>
              </a:spcBef>
              <a:spcAft>
                <a:spcPts val="0"/>
              </a:spcAft>
              <a:buSzPct val="145000"/>
              <a:buChar char="✗"/>
            </a:pPr>
            <a:r>
              <a:rPr lang="en-US" sz="3300"/>
              <a:t>Specific Dance courses</a:t>
            </a:r>
            <a:endParaRPr/>
          </a:p>
          <a:p>
            <a:pPr indent="-144327" lvl="0" marL="285750" rtl="0" algn="l">
              <a:spcBef>
                <a:spcPts val="1210"/>
              </a:spcBef>
              <a:spcAft>
                <a:spcPts val="0"/>
              </a:spcAft>
              <a:buSzPct val="145000"/>
              <a:buChar char="✗"/>
            </a:pPr>
            <a:r>
              <a:rPr lang="en-US" sz="3300"/>
              <a:t>Specific Vocal Music (Chorus) courses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mbria"/>
              <a:buNone/>
            </a:pPr>
            <a:r>
              <a:rPr lang="en-US">
                <a:solidFill>
                  <a:schemeClr val="lt1"/>
                </a:solidFill>
              </a:rPr>
              <a:t>Dual</a:t>
            </a:r>
            <a:r>
              <a:rPr lang="en-US">
                <a:solidFill>
                  <a:schemeClr val="lt1"/>
                </a:solidFill>
              </a:rPr>
              <a:t> E</a:t>
            </a:r>
            <a:r>
              <a:rPr lang="en-US">
                <a:solidFill>
                  <a:schemeClr val="lt1"/>
                </a:solidFill>
              </a:rPr>
              <a:t>nrollment </a:t>
            </a:r>
            <a:r>
              <a:rPr lang="en-US">
                <a:solidFill>
                  <a:schemeClr val="lt1"/>
                </a:solidFill>
              </a:rPr>
              <a:t>O</a:t>
            </a:r>
            <a:r>
              <a:rPr lang="en-US">
                <a:solidFill>
                  <a:schemeClr val="lt1"/>
                </a:solidFill>
              </a:rPr>
              <a:t>pportunities</a:t>
            </a:r>
            <a:endParaRPr sz="3100">
              <a:solidFill>
                <a:schemeClr val="lt1"/>
              </a:solidFill>
            </a:endParaRPr>
          </a:p>
        </p:txBody>
      </p:sp>
      <p:sp>
        <p:nvSpPr>
          <p:cNvPr id="403" name="Google Shape;403;p45"/>
          <p:cNvSpPr txBox="1"/>
          <p:nvPr>
            <p:ph idx="1" type="body"/>
          </p:nvPr>
        </p:nvSpPr>
        <p:spPr>
          <a:xfrm>
            <a:off x="805850" y="1334450"/>
            <a:ext cx="6812400" cy="32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25000" lnSpcReduction="20000"/>
          </a:bodyPr>
          <a:lstStyle/>
          <a:p>
            <a:pPr indent="-243211" lvl="1" marL="742950" rtl="0" algn="l">
              <a:spcBef>
                <a:spcPts val="0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 sz="500">
              <a:latin typeface="Cambria"/>
              <a:ea typeface="Cambria"/>
              <a:cs typeface="Cambria"/>
              <a:sym typeface="Cambria"/>
            </a:endParaRPr>
          </a:p>
          <a:p>
            <a:pPr indent="-149828" lvl="0" marL="285750" rtl="0" algn="l">
              <a:spcBef>
                <a:spcPts val="1118"/>
              </a:spcBef>
              <a:spcAft>
                <a:spcPts val="0"/>
              </a:spcAft>
              <a:buSzPct val="124230"/>
              <a:buChar char="✗"/>
            </a:pPr>
            <a:r>
              <a:rPr b="1" lang="en-US" sz="5200"/>
              <a:t>Wa</a:t>
            </a:r>
            <a:r>
              <a:rPr b="1" lang="en-US" sz="4800"/>
              <a:t>k</a:t>
            </a:r>
            <a:r>
              <a:rPr b="1" lang="en-US" sz="4800"/>
              <a:t>e Tech Career &amp; College Promise (CCP)</a:t>
            </a:r>
            <a:endParaRPr sz="4200"/>
          </a:p>
          <a:p>
            <a:pPr indent="-381952" lvl="1" marL="742950" rtl="0" algn="l">
              <a:spcBef>
                <a:spcPts val="1118"/>
              </a:spcBef>
              <a:spcAft>
                <a:spcPts val="0"/>
              </a:spcAft>
              <a:buSzPct val="137727"/>
              <a:buChar char="✔"/>
            </a:pPr>
            <a:r>
              <a:rPr lang="en-US" sz="4400"/>
              <a:t>Is used to accelerate completion of college certificates, diplomas, and associate degrees that lead to college transfer or provide entry-level job skills</a:t>
            </a:r>
            <a:endParaRPr sz="4400"/>
          </a:p>
          <a:p>
            <a:pPr indent="-298450" lvl="2" marL="1143000" rtl="0" algn="l">
              <a:spcBef>
                <a:spcPts val="1118"/>
              </a:spcBef>
              <a:spcAft>
                <a:spcPts val="0"/>
              </a:spcAft>
              <a:buSzPct val="100000"/>
              <a:buChar char="■"/>
            </a:pPr>
            <a:r>
              <a:rPr lang="en-US" sz="4400"/>
              <a:t>PCHS is your primary educational institution and Wake Tech is secondary. Your Wake Tech schedule must fit around your primary schedule at PCHS. </a:t>
            </a:r>
            <a:endParaRPr sz="4400"/>
          </a:p>
          <a:p>
            <a:pPr indent="-381952" lvl="1" marL="742950" rtl="0" algn="l">
              <a:spcBef>
                <a:spcPts val="1118"/>
              </a:spcBef>
              <a:spcAft>
                <a:spcPts val="0"/>
              </a:spcAft>
              <a:buSzPct val="137727"/>
              <a:buChar char="✔"/>
            </a:pPr>
            <a:r>
              <a:rPr lang="en-US" sz="4400"/>
              <a:t>Available to juniors and seniors with at least a 2.8 minimum unweighted GPA; or demonstrates college readiness via an approved assessment</a:t>
            </a:r>
            <a:endParaRPr sz="4400"/>
          </a:p>
          <a:p>
            <a:pPr indent="-355600" lvl="1" marL="742950" rtl="0" algn="l">
              <a:spcBef>
                <a:spcPts val="1118"/>
              </a:spcBef>
              <a:spcAft>
                <a:spcPts val="0"/>
              </a:spcAft>
              <a:buSzPct val="100000"/>
              <a:buChar char="✔"/>
            </a:pPr>
            <a:r>
              <a:rPr lang="en-US" sz="4400"/>
              <a:t>Available to sophomores that are AIG for CCP Pathway courses. Non-AIG can take classes in the CTE Pathway</a:t>
            </a:r>
            <a:endParaRPr sz="4400"/>
          </a:p>
          <a:p>
            <a:pPr indent="-387350" lvl="1" marL="742950" rtl="0" algn="l">
              <a:spcBef>
                <a:spcPts val="1118"/>
              </a:spcBef>
              <a:spcAft>
                <a:spcPts val="0"/>
              </a:spcAft>
              <a:buSzPct val="145454"/>
              <a:buChar char="✓"/>
            </a:pPr>
            <a:r>
              <a:rPr lang="en-US" sz="4400"/>
              <a:t>Review 2025-2026 </a:t>
            </a:r>
            <a:r>
              <a:rPr lang="en-US" sz="4400" u="sng">
                <a:solidFill>
                  <a:schemeClr val="hlink"/>
                </a:solidFill>
                <a:hlinkClick r:id="rId3"/>
              </a:rPr>
              <a:t>and quick steps</a:t>
            </a:r>
            <a:r>
              <a:rPr lang="en-US" sz="4400"/>
              <a:t> before submitting for approval </a:t>
            </a:r>
            <a:endParaRPr sz="4400"/>
          </a:p>
          <a:p>
            <a:pPr indent="-381952" lvl="1" marL="742950" rtl="0" algn="l">
              <a:spcBef>
                <a:spcPts val="1118"/>
              </a:spcBef>
              <a:spcAft>
                <a:spcPts val="0"/>
              </a:spcAft>
              <a:buSzPct val="137727"/>
              <a:buChar char="✔"/>
            </a:pPr>
            <a:r>
              <a:rPr b="1" lang="en-US" sz="4400"/>
              <a:t>When you complete your CCP Application, you must also turn in a Dual enrollment form to Student Services.</a:t>
            </a:r>
            <a:endParaRPr b="1" sz="4400"/>
          </a:p>
          <a:p>
            <a:pPr indent="-304800" lvl="2" marL="1143000" rtl="0" algn="l">
              <a:spcBef>
                <a:spcPts val="1118"/>
              </a:spcBef>
              <a:spcAft>
                <a:spcPts val="0"/>
              </a:spcAft>
              <a:buSzPct val="109090"/>
              <a:buChar char="■"/>
            </a:pPr>
            <a:r>
              <a:rPr b="1" lang="en-US" sz="4400"/>
              <a:t>Dual Enrollment Form </a:t>
            </a:r>
            <a:r>
              <a:rPr b="1" lang="en-US" sz="6400"/>
              <a:t>≠ </a:t>
            </a:r>
            <a:r>
              <a:rPr b="1" lang="en-US" sz="4400"/>
              <a:t>Principal/Designee Consent (Ms. Telfair)</a:t>
            </a:r>
            <a:endParaRPr b="1" sz="4400"/>
          </a:p>
          <a:p>
            <a:pPr indent="0" lvl="0" marL="742950" rtl="0" algn="l">
              <a:spcBef>
                <a:spcPts val="1118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Quality points for Grade point Average (GPA)</a:t>
            </a:r>
            <a:endParaRPr/>
          </a:p>
        </p:txBody>
      </p:sp>
      <p:sp>
        <p:nvSpPr>
          <p:cNvPr id="409" name="Google Shape;409;p4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0" name="Google Shape;410;p46"/>
          <p:cNvSpPr txBox="1"/>
          <p:nvPr>
            <p:ph idx="1" type="body"/>
          </p:nvPr>
        </p:nvSpPr>
        <p:spPr>
          <a:xfrm>
            <a:off x="1195850" y="1529375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B354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411" name="Google Shape;41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300" y="1555338"/>
            <a:ext cx="6048375" cy="27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909"/>
              <a:buFont typeface="Arial"/>
              <a:buNone/>
            </a:pPr>
            <a:r>
              <a:rPr lang="en-US" sz="4400">
                <a:solidFill>
                  <a:schemeClr val="lt1"/>
                </a:solidFill>
              </a:rPr>
              <a:t>Mid-Year/Early Graduation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8" name="Google Shape;418;p47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10000"/>
          </a:bodyPr>
          <a:lstStyle/>
          <a:p>
            <a:pPr indent="-182165" lvl="0" marL="285750" rtl="0" algn="l">
              <a:spcBef>
                <a:spcPts val="0"/>
              </a:spcBef>
              <a:spcAft>
                <a:spcPts val="0"/>
              </a:spcAft>
              <a:buSzPct val="145000"/>
              <a:buChar char="✗"/>
            </a:pPr>
            <a:r>
              <a:rPr lang="en-US" sz="3000"/>
              <a:t>Students can choose to graduate 1-year early or mid-year of their graduation year (January).</a:t>
            </a:r>
            <a:endParaRPr/>
          </a:p>
          <a:p>
            <a:pPr indent="-182165" lvl="0" marL="285750" rtl="0" algn="l">
              <a:spcBef>
                <a:spcPts val="1200"/>
              </a:spcBef>
              <a:spcAft>
                <a:spcPts val="0"/>
              </a:spcAft>
              <a:buSzPct val="145000"/>
              <a:buChar char="✗"/>
            </a:pPr>
            <a:r>
              <a:rPr lang="en-US" sz="3000"/>
              <a:t>Students would need to inform their counselor of their intention and complete appropriate paperwork so that a graduation plan can be developed.</a:t>
            </a:r>
            <a:endParaRPr/>
          </a:p>
          <a:p>
            <a:pPr indent="0" lvl="0" marL="109728" rtl="0" algn="l">
              <a:spcBef>
                <a:spcPts val="660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 sz="300">
              <a:latin typeface="Cambria"/>
              <a:ea typeface="Cambria"/>
              <a:cs typeface="Cambria"/>
              <a:sym typeface="Cambria"/>
            </a:endParaRPr>
          </a:p>
          <a:p>
            <a:pPr indent="-9525" lvl="0" marL="285750" rtl="0" algn="l">
              <a:spcBef>
                <a:spcPts val="1200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274955" lvl="1" marL="907542" rtl="0" algn="l">
              <a:spcBef>
                <a:spcPts val="1120"/>
              </a:spcBef>
              <a:spcAft>
                <a:spcPts val="0"/>
              </a:spcAft>
              <a:buSzPct val="145000"/>
              <a:buFont typeface="Corbel"/>
              <a:buNone/>
            </a:pPr>
            <a:r>
              <a:t/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/>
          <p:nvPr>
            <p:ph idx="12" type="sldNum"/>
          </p:nvPr>
        </p:nvSpPr>
        <p:spPr>
          <a:xfrm>
            <a:off x="8404375" y="6257834"/>
            <a:ext cx="548700" cy="40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5" name="Google Shape;2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500" y="1528866"/>
            <a:ext cx="2792700" cy="272653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1"/>
          <p:cNvSpPr txBox="1"/>
          <p:nvPr/>
        </p:nvSpPr>
        <p:spPr>
          <a:xfrm>
            <a:off x="1755625" y="867475"/>
            <a:ext cx="5328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Goal of PCHS Registration Sessions</a:t>
            </a:r>
            <a:endParaRPr sz="33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7" name="Google Shape;227;p21"/>
          <p:cNvSpPr txBox="1"/>
          <p:nvPr/>
        </p:nvSpPr>
        <p:spPr>
          <a:xfrm>
            <a:off x="2103450" y="2057400"/>
            <a:ext cx="442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8" name="Google Shape;228;p21"/>
          <p:cNvSpPr txBox="1"/>
          <p:nvPr/>
        </p:nvSpPr>
        <p:spPr>
          <a:xfrm>
            <a:off x="1836350" y="1952869"/>
            <a:ext cx="3627900" cy="21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Explore the academic offerings and registration for the 25-26 school year.</a:t>
            </a:r>
            <a:endParaRPr sz="2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None/>
            </a:pPr>
            <a:br>
              <a:rPr lang="en-US">
                <a:solidFill>
                  <a:schemeClr val="lt1"/>
                </a:solidFill>
              </a:rPr>
            </a:br>
            <a:r>
              <a:rPr lang="en-US" sz="4400">
                <a:solidFill>
                  <a:schemeClr val="lt1"/>
                </a:solidFill>
              </a:rPr>
              <a:t>Early Release/Late Arrival</a:t>
            </a:r>
            <a:br>
              <a:rPr lang="en-US" sz="4400" u="sng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</p:txBody>
      </p:sp>
      <p:sp>
        <p:nvSpPr>
          <p:cNvPr id="425" name="Google Shape;425;p48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53431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66"/>
              <a:buChar char="✗"/>
            </a:pPr>
            <a:r>
              <a:rPr lang="en-US" sz="1625"/>
              <a:t>Offered to Juniors and Seniors</a:t>
            </a:r>
            <a:endParaRPr sz="1625"/>
          </a:p>
          <a:p>
            <a:pPr indent="-153431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66"/>
              <a:buChar char="✗"/>
            </a:pPr>
            <a:r>
              <a:rPr lang="en-US" sz="1625"/>
              <a:t>Reasons for LA/ER: </a:t>
            </a:r>
            <a:r>
              <a:rPr lang="en-US" sz="1625"/>
              <a:t>Dual enrollment, Employment, Internship, Other </a:t>
            </a:r>
            <a:r>
              <a:rPr i="1" lang="en-US" sz="1625"/>
              <a:t>(must speak with counselor prior to submitting request)</a:t>
            </a:r>
            <a:endParaRPr i="1" sz="1245"/>
          </a:p>
          <a:p>
            <a:pPr indent="-153431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66"/>
              <a:buChar char="✗"/>
            </a:pPr>
            <a:r>
              <a:rPr lang="en-US" sz="1625"/>
              <a:t>Students will sign up for 11 courses and then apply for Early Release/Late Arrival during designated timeframe</a:t>
            </a:r>
            <a:endParaRPr sz="1245"/>
          </a:p>
          <a:p>
            <a:pPr indent="-153431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66"/>
              <a:buChar char="✗"/>
            </a:pPr>
            <a:r>
              <a:rPr lang="en-US" sz="1625"/>
              <a:t>Applications will be available in April. It is best to submit the application before the end of the school year.</a:t>
            </a:r>
            <a:endParaRPr sz="1245"/>
          </a:p>
          <a:p>
            <a:pPr indent="0" lvl="0" marL="109728" rtl="0" algn="l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SzPts val="207"/>
              <a:buNone/>
            </a:pPr>
            <a:r>
              <a:t/>
            </a:r>
            <a:endParaRPr sz="342">
              <a:latin typeface="Cambria"/>
              <a:ea typeface="Cambria"/>
              <a:cs typeface="Cambria"/>
              <a:sym typeface="Cambria"/>
            </a:endParaRPr>
          </a:p>
          <a:p>
            <a:pPr indent="0" lvl="0" marL="2762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66"/>
              <a:buNone/>
            </a:pPr>
            <a:r>
              <a:t/>
            </a:r>
            <a:endParaRPr sz="1625">
              <a:latin typeface="Arial"/>
              <a:ea typeface="Arial"/>
              <a:cs typeface="Arial"/>
              <a:sym typeface="Arial"/>
            </a:endParaRPr>
          </a:p>
          <a:p>
            <a:pPr indent="-274955" lvl="1" marL="907542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SzPts val="1791"/>
              <a:buFont typeface="Corbel"/>
              <a:buNone/>
            </a:pPr>
            <a:r>
              <a:t/>
            </a:r>
            <a:endParaRPr sz="1435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9"/>
          <p:cNvSpPr txBox="1"/>
          <p:nvPr>
            <p:ph type="title"/>
          </p:nvPr>
        </p:nvSpPr>
        <p:spPr>
          <a:xfrm>
            <a:off x="409425" y="402844"/>
            <a:ext cx="74142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en-US" sz="3600">
                <a:solidFill>
                  <a:schemeClr val="lt1"/>
                </a:solidFill>
              </a:rPr>
              <a:t>Course Registration Tips for Athletes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1" name="Google Shape;431;p49"/>
          <p:cNvSpPr txBox="1"/>
          <p:nvPr>
            <p:ph idx="1" type="body"/>
          </p:nvPr>
        </p:nvSpPr>
        <p:spPr>
          <a:xfrm>
            <a:off x="3870700" y="1219050"/>
            <a:ext cx="4200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en-US"/>
              <a:t>Students must earn three (3) credits in the semester prior to their sport season to be eligible to participate in athletics.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en-US"/>
              <a:t>1.5 minimum GPA</a:t>
            </a:r>
            <a:endParaRPr/>
          </a:p>
        </p:txBody>
      </p:sp>
      <p:pic>
        <p:nvPicPr>
          <p:cNvPr id="432" name="Google Shape;432;p49"/>
          <p:cNvPicPr preferRelativeResize="0"/>
          <p:nvPr/>
        </p:nvPicPr>
        <p:blipFill rotWithShape="1">
          <a:blip r:embed="rId3">
            <a:alphaModFix/>
          </a:blip>
          <a:srcRect b="0" l="18500" r="0" t="21048"/>
          <a:stretch/>
        </p:blipFill>
        <p:spPr>
          <a:xfrm>
            <a:off x="768456" y="1360150"/>
            <a:ext cx="2825771" cy="319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0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en-US" sz="4800">
                <a:solidFill>
                  <a:schemeClr val="lt1"/>
                </a:solidFill>
              </a:rPr>
              <a:t>The Bottom Line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438" name="Google Shape;438;p50"/>
          <p:cNvSpPr txBox="1"/>
          <p:nvPr>
            <p:ph idx="1" type="body"/>
          </p:nvPr>
        </p:nvSpPr>
        <p:spPr>
          <a:xfrm>
            <a:off x="1188175" y="2076575"/>
            <a:ext cx="6426300" cy="24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42379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97"/>
              <a:buChar char="✗"/>
            </a:pPr>
            <a:r>
              <a:rPr b="1" lang="en-US" sz="1804" u="sng"/>
              <a:t>Select courses wisely: </a:t>
            </a:r>
            <a:endParaRPr b="1" sz="1804" u="sng"/>
          </a:p>
          <a:p>
            <a:pPr indent="-223329" lvl="1" marL="7429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497"/>
              <a:buChar char="✗"/>
            </a:pPr>
            <a:r>
              <a:rPr lang="en-US" sz="1660"/>
              <a:t>T</a:t>
            </a:r>
            <a:r>
              <a:rPr lang="en-US" sz="1660"/>
              <a:t>ake courses you are interested in. </a:t>
            </a:r>
            <a:endParaRPr sz="1505"/>
          </a:p>
          <a:p>
            <a:pPr indent="-223329" lvl="1" marL="7429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497"/>
              <a:buChar char="✗"/>
            </a:pPr>
            <a:r>
              <a:rPr lang="en-US" sz="1660"/>
              <a:t>T</a:t>
            </a:r>
            <a:r>
              <a:rPr lang="en-US" sz="1660"/>
              <a:t>ake a workload you can balance. </a:t>
            </a:r>
            <a:endParaRPr sz="1505"/>
          </a:p>
          <a:p>
            <a:pPr indent="-223329" lvl="1" marL="7429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497"/>
              <a:buChar char="✗"/>
            </a:pPr>
            <a:r>
              <a:rPr lang="en-US" sz="1660"/>
              <a:t>K</a:t>
            </a:r>
            <a:r>
              <a:rPr lang="en-US" sz="1660"/>
              <a:t>now that you can get any of the 11 courses combinations that you select in the registration process. We cannot guarantee your first choices. </a:t>
            </a:r>
            <a:endParaRPr sz="1505"/>
          </a:p>
          <a:p>
            <a:pPr indent="-223329" lvl="1" marL="7429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497"/>
              <a:buChar char="✗"/>
            </a:pPr>
            <a:r>
              <a:rPr lang="en-US" sz="1660"/>
              <a:t>T</a:t>
            </a:r>
            <a:r>
              <a:rPr lang="en-US" sz="1660"/>
              <a:t>alk to teachers, counselors and parents to get input.</a:t>
            </a:r>
            <a:endParaRPr sz="1505"/>
          </a:p>
          <a:p>
            <a:pPr indent="-212090" lvl="0" marL="28575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SzPts val="899"/>
              <a:buFont typeface="Noto Sans Symbols"/>
              <a:buNone/>
            </a:pPr>
            <a:r>
              <a:t/>
            </a:r>
            <a:endParaRPr sz="820"/>
          </a:p>
          <a:p>
            <a:pPr indent="-6477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697"/>
              <a:buFont typeface="Noto Sans Symbols"/>
              <a:buNone/>
            </a:pPr>
            <a:r>
              <a:t/>
            </a:r>
            <a:endParaRPr sz="1904"/>
          </a:p>
          <a:p>
            <a:pPr indent="0" lvl="0" marL="109728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697"/>
              <a:buNone/>
            </a:pPr>
            <a:r>
              <a:t/>
            </a:r>
            <a:endParaRPr sz="1904"/>
          </a:p>
        </p:txBody>
      </p:sp>
      <p:pic>
        <p:nvPicPr>
          <p:cNvPr id="439" name="Google Shape;43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4475" y="3460225"/>
            <a:ext cx="1371600" cy="1254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lt1"/>
                </a:solidFill>
              </a:rPr>
              <a:t>Helpful Links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445" name="Google Shape;445;p5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6" name="Google Shape;446;p51"/>
          <p:cNvSpPr txBox="1"/>
          <p:nvPr/>
        </p:nvSpPr>
        <p:spPr>
          <a:xfrm>
            <a:off x="1188175" y="16587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PCHS Rising 10th-12th Course Offerings</a:t>
            </a:r>
            <a:endParaRPr sz="2200">
              <a:solidFill>
                <a:srgbClr val="809DC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809DC2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WCPSS 2024-25 Program Planning Guide</a:t>
            </a:r>
            <a:endParaRPr sz="2200">
              <a:solidFill>
                <a:srgbClr val="809DC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809DC2"/>
                </a:solid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PowerSchool Registration Instruction</a:t>
            </a:r>
            <a:r>
              <a:rPr lang="en-US" sz="2200">
                <a:solidFill>
                  <a:srgbClr val="2B3547"/>
                </a:solidFill>
                <a:latin typeface="Nunito"/>
                <a:ea typeface="Nunito"/>
                <a:cs typeface="Nunito"/>
                <a:sym typeface="Nunito"/>
              </a:rPr>
              <a:t> (use this document to view recommendations)</a:t>
            </a:r>
            <a:endParaRPr sz="2200">
              <a:solidFill>
                <a:srgbClr val="2B3547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2B354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2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lt1"/>
                </a:solidFill>
              </a:rPr>
              <a:t>Screen Example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452" name="Google Shape;452;p5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3" name="Google Shape;453;p52"/>
          <p:cNvSpPr txBox="1"/>
          <p:nvPr/>
        </p:nvSpPr>
        <p:spPr>
          <a:xfrm>
            <a:off x="1188175" y="16587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PCHS Rising 10th-12th Course Offerings</a:t>
            </a:r>
            <a:endParaRPr sz="2200">
              <a:solidFill>
                <a:srgbClr val="809DC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809DC2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WCPSS 2024-25 Program Planning Guide</a:t>
            </a:r>
            <a:endParaRPr sz="2200">
              <a:solidFill>
                <a:srgbClr val="809DC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809DC2"/>
                </a:solid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PowerSchool Registration Instruction</a:t>
            </a:r>
            <a:r>
              <a:rPr lang="en-US" sz="2200">
                <a:solidFill>
                  <a:srgbClr val="2B3547"/>
                </a:solidFill>
                <a:latin typeface="Nunito"/>
                <a:ea typeface="Nunito"/>
                <a:cs typeface="Nunito"/>
                <a:sym typeface="Nunito"/>
              </a:rPr>
              <a:t> (use this document to view recommendations)</a:t>
            </a:r>
            <a:endParaRPr sz="2200">
              <a:solidFill>
                <a:srgbClr val="2B3547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2B354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4" name="Google Shape;454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626" y="1079900"/>
            <a:ext cx="7558277" cy="330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3"/>
          <p:cNvSpPr txBox="1"/>
          <p:nvPr>
            <p:ph idx="1" type="body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b="1" lang="en-US" sz="52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Thank you for your attention and please let us know if you need support with the registration process!</a:t>
            </a:r>
            <a:endParaRPr b="1" sz="52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5" name="Google Shape;46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375" y="152400"/>
            <a:ext cx="59452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/>
          <p:nvPr>
            <p:ph type="title"/>
          </p:nvPr>
        </p:nvSpPr>
        <p:spPr>
          <a:xfrm>
            <a:off x="604600" y="673144"/>
            <a:ext cx="6911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en-US" sz="3659">
                <a:solidFill>
                  <a:schemeClr val="lt1"/>
                </a:solidFill>
              </a:rPr>
              <a:t>Panther Creek Registration Information</a:t>
            </a:r>
            <a:endParaRPr sz="3659">
              <a:solidFill>
                <a:schemeClr val="lt1"/>
              </a:solidFill>
            </a:endParaRPr>
          </a:p>
        </p:txBody>
      </p:sp>
      <p:sp>
        <p:nvSpPr>
          <p:cNvPr id="235" name="Google Shape;235;p22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0000" lnSpcReduction="20000"/>
          </a:bodyPr>
          <a:lstStyle/>
          <a:p>
            <a:pPr indent="-219456" lvl="0" marL="285750" rtl="0" algn="l">
              <a:spcBef>
                <a:spcPts val="0"/>
              </a:spcBef>
              <a:spcAft>
                <a:spcPts val="0"/>
              </a:spcAft>
              <a:buSzPct val="145000"/>
              <a:buChar char="✗"/>
            </a:pPr>
            <a:r>
              <a:rPr lang="en-US" sz="3200"/>
              <a:t>All information will be found on the PCHS webpage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3595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5584"/>
              <a:buChar char="✓"/>
            </a:pPr>
            <a:r>
              <a:rPr lang="en-US" sz="2345" u="sng">
                <a:solidFill>
                  <a:schemeClr val="hlink"/>
                </a:solidFill>
                <a:hlinkClick r:id="rId3"/>
              </a:rPr>
              <a:t>https://www.wcpss.net/Page/53437</a:t>
            </a:r>
            <a:r>
              <a:rPr lang="en-US" sz="2345">
                <a:solidFill>
                  <a:srgbClr val="000000"/>
                </a:solidFill>
              </a:rPr>
              <a:t> </a:t>
            </a:r>
            <a:endParaRPr sz="3845"/>
          </a:p>
          <a:p>
            <a:pPr indent="0" lvl="1" marL="457200" rtl="0" algn="l">
              <a:spcBef>
                <a:spcPts val="1192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 sz="3200"/>
          </a:p>
          <a:p>
            <a:pPr indent="0" lvl="1" marL="457200" rtl="0" algn="l">
              <a:spcBef>
                <a:spcPts val="1192"/>
              </a:spcBef>
              <a:spcAft>
                <a:spcPts val="0"/>
              </a:spcAft>
              <a:buSzPct val="210909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340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/>
          <p:nvPr>
            <p:ph type="title"/>
          </p:nvPr>
        </p:nvSpPr>
        <p:spPr>
          <a:xfrm>
            <a:off x="731850" y="683600"/>
            <a:ext cx="65778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mbria"/>
              <a:buNone/>
            </a:pPr>
            <a:r>
              <a:rPr lang="en-US" sz="3300">
                <a:solidFill>
                  <a:schemeClr val="lt1"/>
                </a:solidFill>
              </a:rPr>
              <a:t>Course Registration Timeline: General Information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42" name="Google Shape;242;p23"/>
          <p:cNvSpPr txBox="1"/>
          <p:nvPr>
            <p:ph idx="1" type="body"/>
          </p:nvPr>
        </p:nvSpPr>
        <p:spPr>
          <a:xfrm>
            <a:off x="1230000" y="1384625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2275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2275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2275"/>
          </a:p>
          <a:p>
            <a:pPr indent="-191738" lvl="0" marL="285750" rtl="0" algn="l">
              <a:spcBef>
                <a:spcPts val="0"/>
              </a:spcBef>
              <a:spcAft>
                <a:spcPts val="0"/>
              </a:spcAft>
              <a:buSzPts val="2275"/>
              <a:buChar char="✗"/>
            </a:pPr>
            <a:r>
              <a:rPr b="1" lang="en-US" sz="2275"/>
              <a:t>February 11– 13: </a:t>
            </a:r>
            <a:r>
              <a:rPr lang="en-US" sz="2275"/>
              <a:t>All students will attend registration presentations in the auditorium</a:t>
            </a:r>
            <a:endParaRPr sz="2275"/>
          </a:p>
          <a:p>
            <a:pPr indent="-430212" lvl="1" marL="742950" rtl="0" algn="l">
              <a:spcBef>
                <a:spcPts val="0"/>
              </a:spcBef>
              <a:spcAft>
                <a:spcPts val="0"/>
              </a:spcAft>
              <a:buSzPts val="2275"/>
              <a:buChar char="✗"/>
            </a:pPr>
            <a:r>
              <a:rPr lang="en-US" sz="2275"/>
              <a:t>Feb. 11th - Rising 12th Grade</a:t>
            </a:r>
            <a:endParaRPr sz="2275"/>
          </a:p>
          <a:p>
            <a:pPr indent="-430212" lvl="1" marL="742950" rtl="0" algn="l">
              <a:spcBef>
                <a:spcPts val="0"/>
              </a:spcBef>
              <a:spcAft>
                <a:spcPts val="0"/>
              </a:spcAft>
              <a:buSzPts val="2275"/>
              <a:buChar char="✗"/>
            </a:pPr>
            <a:r>
              <a:rPr lang="en-US" sz="2275"/>
              <a:t>Feb. 12th-  Rising 11th Grade</a:t>
            </a:r>
            <a:endParaRPr sz="2275"/>
          </a:p>
          <a:p>
            <a:pPr indent="-430212" lvl="1" marL="742950" rtl="0" algn="l">
              <a:spcBef>
                <a:spcPts val="0"/>
              </a:spcBef>
              <a:spcAft>
                <a:spcPts val="0"/>
              </a:spcAft>
              <a:buSzPts val="2275"/>
              <a:buChar char="✗"/>
            </a:pPr>
            <a:r>
              <a:rPr lang="en-US" sz="2275"/>
              <a:t>Feb. 13th - Rising 10th Grade</a:t>
            </a:r>
            <a:endParaRPr sz="2275"/>
          </a:p>
          <a:p>
            <a:pPr indent="0" lvl="0" marL="285750" rtl="0" algn="l">
              <a:spcBef>
                <a:spcPts val="1340"/>
              </a:spcBef>
              <a:spcAft>
                <a:spcPts val="0"/>
              </a:spcAft>
              <a:buSzPts val="1450"/>
              <a:buNone/>
            </a:pPr>
            <a:r>
              <a:t/>
            </a:r>
            <a:endParaRPr b="1" sz="1400">
              <a:latin typeface="Cambria"/>
              <a:ea typeface="Cambria"/>
              <a:cs typeface="Cambria"/>
              <a:sym typeface="Cambria"/>
            </a:endParaRPr>
          </a:p>
          <a:p>
            <a:pPr indent="-10334" lvl="0" marL="231775" rtl="0" algn="l">
              <a:spcBef>
                <a:spcPts val="1081"/>
              </a:spcBef>
              <a:spcAft>
                <a:spcPts val="0"/>
              </a:spcAft>
              <a:buSzPts val="943"/>
              <a:buNone/>
            </a:pPr>
            <a:r>
              <a:t/>
            </a:r>
            <a:endParaRPr sz="1050">
              <a:latin typeface="Cambria"/>
              <a:ea typeface="Cambria"/>
              <a:cs typeface="Cambria"/>
              <a:sym typeface="Cambria"/>
            </a:endParaRPr>
          </a:p>
          <a:p>
            <a:pPr indent="-231775" lvl="0" marL="231775" rtl="0" algn="l">
              <a:spcBef>
                <a:spcPts val="785"/>
              </a:spcBef>
              <a:spcAft>
                <a:spcPts val="0"/>
              </a:spcAft>
              <a:buSzPts val="363"/>
              <a:buNone/>
            </a:pPr>
            <a:r>
              <a:t/>
            </a:r>
            <a:endParaRPr sz="650">
              <a:latin typeface="Cambria"/>
              <a:ea typeface="Cambria"/>
              <a:cs typeface="Cambria"/>
              <a:sym typeface="Cambria"/>
            </a:endParaRPr>
          </a:p>
          <a:p>
            <a:pPr indent="-231775" lvl="3" marL="1009650" rtl="0" algn="l">
              <a:spcBef>
                <a:spcPts val="822"/>
              </a:spcBef>
              <a:spcAft>
                <a:spcPts val="0"/>
              </a:spcAft>
              <a:buSzPts val="435"/>
              <a:buNone/>
            </a:pPr>
            <a:r>
              <a:t/>
            </a:r>
            <a:endParaRPr sz="700">
              <a:latin typeface="Cambria"/>
              <a:ea typeface="Cambria"/>
              <a:cs typeface="Cambria"/>
              <a:sym typeface="Cambria"/>
            </a:endParaRPr>
          </a:p>
          <a:p>
            <a:pPr indent="-231775" lvl="0" marL="231775" rtl="0" algn="l">
              <a:spcBef>
                <a:spcPts val="1007"/>
              </a:spcBef>
              <a:spcAft>
                <a:spcPts val="0"/>
              </a:spcAft>
              <a:buSzPts val="798"/>
              <a:buNone/>
            </a:pPr>
            <a:r>
              <a:t/>
            </a:r>
            <a:endParaRPr b="1" sz="95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"/>
          <p:cNvSpPr txBox="1"/>
          <p:nvPr>
            <p:ph type="title"/>
          </p:nvPr>
        </p:nvSpPr>
        <p:spPr>
          <a:xfrm>
            <a:off x="883375" y="683600"/>
            <a:ext cx="6829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mbria"/>
              <a:buNone/>
            </a:pPr>
            <a:r>
              <a:rPr lang="en-US" sz="3500">
                <a:solidFill>
                  <a:schemeClr val="lt1"/>
                </a:solidFill>
              </a:rPr>
              <a:t>Course Registration Timeline – 9th-11th Grade</a:t>
            </a:r>
            <a:endParaRPr sz="3500">
              <a:solidFill>
                <a:schemeClr val="lt1"/>
              </a:solidFill>
            </a:endParaRPr>
          </a:p>
        </p:txBody>
      </p:sp>
      <p:sp>
        <p:nvSpPr>
          <p:cNvPr id="249" name="Google Shape;249;p24"/>
          <p:cNvSpPr txBox="1"/>
          <p:nvPr>
            <p:ph idx="1" type="body"/>
          </p:nvPr>
        </p:nvSpPr>
        <p:spPr>
          <a:xfrm>
            <a:off x="823225" y="1587000"/>
            <a:ext cx="7822500" cy="35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32500"/>
          </a:bodyPr>
          <a:lstStyle/>
          <a:p>
            <a:pPr indent="-186309" lvl="0" marL="285750" rtl="0" algn="l">
              <a:spcBef>
                <a:spcPts val="0"/>
              </a:spcBef>
              <a:spcAft>
                <a:spcPts val="0"/>
              </a:spcAft>
              <a:buSzPct val="100000"/>
              <a:buChar char="✗"/>
            </a:pPr>
            <a:r>
              <a:rPr b="1" lang="en-US" sz="5800"/>
              <a:t>Week of </a:t>
            </a:r>
            <a:r>
              <a:rPr b="1" lang="en-US" sz="5800"/>
              <a:t>February</a:t>
            </a:r>
            <a:r>
              <a:rPr b="1" lang="en-US" sz="5800"/>
              <a:t> 14th-21st </a:t>
            </a:r>
            <a:r>
              <a:rPr b="1" lang="en-US" sz="5800"/>
              <a:t>: </a:t>
            </a:r>
            <a:r>
              <a:rPr lang="en-US" sz="5800"/>
              <a:t>Registration opens for current 9th - 11th</a:t>
            </a:r>
            <a:r>
              <a:rPr lang="en-US" sz="5800"/>
              <a:t> graders to register for 25-26 school year; PS portal opens</a:t>
            </a:r>
            <a:endParaRPr sz="5800">
              <a:highlight>
                <a:srgbClr val="FFFF00"/>
              </a:highlight>
            </a:endParaRPr>
          </a:p>
          <a:p>
            <a:pPr indent="-186309" lvl="0" marL="285750" rtl="0" algn="l">
              <a:spcBef>
                <a:spcPts val="1076"/>
              </a:spcBef>
              <a:spcAft>
                <a:spcPts val="0"/>
              </a:spcAft>
              <a:buSzPct val="100000"/>
              <a:buChar char="✗"/>
            </a:pPr>
            <a:r>
              <a:rPr b="1" lang="en-US" sz="5800"/>
              <a:t>Monday, February 24th - Friday</a:t>
            </a:r>
            <a:r>
              <a:rPr b="1" lang="en-US" sz="5800"/>
              <a:t>, March 21st: </a:t>
            </a:r>
            <a:r>
              <a:rPr lang="en-US" sz="5800"/>
              <a:t>Students will receive appointments to meet with their counselor in groups in the Media Center</a:t>
            </a:r>
            <a:endParaRPr sz="5800"/>
          </a:p>
          <a:p>
            <a:pPr indent="-272097" lvl="0" marL="342900" rtl="0" algn="ctr">
              <a:spcBef>
                <a:spcPts val="1008"/>
              </a:spcBef>
              <a:spcAft>
                <a:spcPts val="0"/>
              </a:spcAft>
              <a:buSzPct val="100000"/>
              <a:buChar char="✗"/>
            </a:pPr>
            <a:r>
              <a:rPr b="1" lang="en-US" sz="5800"/>
              <a:t>The portal will close for students to self registration Friday, February 21st</a:t>
            </a:r>
            <a:endParaRPr sz="5800"/>
          </a:p>
          <a:p>
            <a:pPr indent="0" lvl="0" marL="285750" rtl="0" algn="l">
              <a:spcBef>
                <a:spcPts val="1280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 b="1" sz="4000">
              <a:latin typeface="Cambria"/>
              <a:ea typeface="Cambria"/>
              <a:cs typeface="Cambria"/>
              <a:sym typeface="Cambria"/>
            </a:endParaRPr>
          </a:p>
          <a:p>
            <a:pPr indent="-28289" lvl="0" marL="231775" rtl="0" algn="l">
              <a:spcBef>
                <a:spcPts val="1042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-231775" lvl="0" marL="231775" rtl="0" algn="l">
              <a:spcBef>
                <a:spcPts val="770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 sz="1000">
              <a:latin typeface="Cambria"/>
              <a:ea typeface="Cambria"/>
              <a:cs typeface="Cambria"/>
              <a:sym typeface="Cambria"/>
            </a:endParaRPr>
          </a:p>
          <a:p>
            <a:pPr indent="-231775" lvl="3" marL="1009650" rtl="0" algn="l">
              <a:spcBef>
                <a:spcPts val="804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231775" lvl="0" marL="231775" rtl="0" algn="l">
              <a:spcBef>
                <a:spcPts val="974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 b="1" sz="2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mbria"/>
              <a:buNone/>
            </a:pPr>
            <a:r>
              <a:rPr lang="en-US" sz="4200">
                <a:solidFill>
                  <a:schemeClr val="lt1"/>
                </a:solidFill>
              </a:rPr>
              <a:t>Course Registration Timeline</a:t>
            </a:r>
            <a:endParaRPr sz="3900">
              <a:solidFill>
                <a:schemeClr val="lt1"/>
              </a:solidFill>
            </a:endParaRPr>
          </a:p>
        </p:txBody>
      </p:sp>
      <p:sp>
        <p:nvSpPr>
          <p:cNvPr id="256" name="Google Shape;256;p25"/>
          <p:cNvSpPr txBox="1"/>
          <p:nvPr>
            <p:ph idx="1" type="body"/>
          </p:nvPr>
        </p:nvSpPr>
        <p:spPr>
          <a:xfrm>
            <a:off x="1174475" y="1013275"/>
            <a:ext cx="6426300" cy="30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4350"/>
              <a:buChar char="✗"/>
            </a:pPr>
            <a:r>
              <a:rPr b="1" lang="en-US" sz="2800"/>
              <a:t>February 3-14</a:t>
            </a:r>
            <a:r>
              <a:rPr b="1" lang="en-US" sz="3000"/>
              <a:t>: </a:t>
            </a:r>
            <a:r>
              <a:rPr lang="en-US" sz="1700"/>
              <a:t>Contact appropriate teachers regarding any course that requires an application, audition, portfolio, or recommendation (has * on the selection sheet)</a:t>
            </a:r>
            <a:endParaRPr sz="1700"/>
          </a:p>
          <a:p>
            <a:pPr indent="-231775" lvl="0" marL="231775" rtl="0" algn="l">
              <a:spcBef>
                <a:spcPts val="1040"/>
              </a:spcBef>
              <a:spcAft>
                <a:spcPts val="0"/>
              </a:spcAft>
              <a:buSzPts val="3190"/>
              <a:buNone/>
            </a:pPr>
            <a:r>
              <a:rPr b="1" lang="en-US" sz="2100"/>
              <a:t>Classes: Arts (Band, Chorus, Dance), Sports Medicine (III/IV), PEPI (I,II), Yearbook, Newspaper</a:t>
            </a:r>
            <a:endParaRPr b="1"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mbria"/>
              <a:buNone/>
            </a:pPr>
            <a:r>
              <a:rPr lang="en-US" sz="4400">
                <a:solidFill>
                  <a:schemeClr val="lt1"/>
                </a:solidFill>
              </a:rPr>
              <a:t>Course Registration Timeline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263" name="Google Shape;263;p26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55000" lnSpcReduction="10000"/>
          </a:bodyPr>
          <a:lstStyle/>
          <a:p>
            <a:pPr indent="-161448" lvl="0" marL="285750" rtl="0" algn="l">
              <a:spcBef>
                <a:spcPts val="0"/>
              </a:spcBef>
              <a:spcAft>
                <a:spcPts val="0"/>
              </a:spcAft>
              <a:buSzPct val="145000"/>
              <a:buChar char="✗"/>
            </a:pPr>
            <a:r>
              <a:rPr b="1" lang="en-US" sz="3000"/>
              <a:t>February 24-March 21</a:t>
            </a:r>
            <a:r>
              <a:rPr b="1" lang="en-US" sz="3000"/>
              <a:t>: </a:t>
            </a:r>
            <a:r>
              <a:rPr lang="en-US" sz="3000"/>
              <a:t>Students will be assigned a time/date for small group meetings with counselors and </a:t>
            </a:r>
            <a:r>
              <a:rPr lang="en-US" sz="3000"/>
              <a:t>c</a:t>
            </a:r>
            <a:r>
              <a:rPr lang="en-US" sz="3000"/>
              <a:t>ounselors will review course choices entered</a:t>
            </a:r>
            <a:r>
              <a:rPr lang="en-US" sz="3000"/>
              <a:t> in PowerSchool</a:t>
            </a:r>
            <a:endParaRPr sz="3000"/>
          </a:p>
          <a:p>
            <a:pPr indent="-161448" lvl="0" marL="285750" rtl="0" algn="l">
              <a:spcBef>
                <a:spcPts val="1200"/>
              </a:spcBef>
              <a:spcAft>
                <a:spcPts val="0"/>
              </a:spcAft>
              <a:buSzPct val="145000"/>
              <a:buChar char="✗"/>
            </a:pPr>
            <a:r>
              <a:rPr lang="en-US" sz="3000"/>
              <a:t>Students will receive course verification forms that will be due to Student Services on April 14th</a:t>
            </a:r>
            <a:endParaRPr sz="30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161448" lvl="0" marL="285750" rtl="0" algn="l">
              <a:spcBef>
                <a:spcPts val="1200"/>
              </a:spcBef>
              <a:spcAft>
                <a:spcPts val="0"/>
              </a:spcAft>
              <a:buSzPct val="145000"/>
              <a:buChar char="✗"/>
            </a:pPr>
            <a:r>
              <a:rPr b="1" lang="en-US" sz="3000"/>
              <a:t>April 14</a:t>
            </a:r>
            <a:r>
              <a:rPr b="1" lang="en-US" sz="3000"/>
              <a:t>: </a:t>
            </a:r>
            <a:r>
              <a:rPr b="1" lang="en-US" sz="3000">
                <a:solidFill>
                  <a:srgbClr val="DD7E6B"/>
                </a:solidFill>
              </a:rPr>
              <a:t>Last day to change course selections for 2025-2026 </a:t>
            </a:r>
            <a:endParaRPr>
              <a:solidFill>
                <a:srgbClr val="DD7E6B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231775" lvl="0" marL="231775" rtl="0" algn="l">
              <a:spcBef>
                <a:spcPts val="1040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 b="1" sz="2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Cambria"/>
              <a:buNone/>
            </a:pPr>
            <a:r>
              <a:rPr lang="en-US" sz="4530">
                <a:solidFill>
                  <a:schemeClr val="lt1"/>
                </a:solidFill>
              </a:rPr>
              <a:t>Course Registration Tips</a:t>
            </a:r>
            <a:endParaRPr sz="4260">
              <a:solidFill>
                <a:schemeClr val="lt1"/>
              </a:solidFill>
            </a:endParaRPr>
          </a:p>
        </p:txBody>
      </p:sp>
      <p:sp>
        <p:nvSpPr>
          <p:cNvPr id="270" name="Google Shape;270;p27"/>
          <p:cNvSpPr txBox="1"/>
          <p:nvPr>
            <p:ph idx="1" type="body"/>
          </p:nvPr>
        </p:nvSpPr>
        <p:spPr>
          <a:xfrm>
            <a:off x="1188175" y="1343475"/>
            <a:ext cx="6426300" cy="30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25000" lnSpcReduction="2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ct val="38157"/>
              <a:buFont typeface="Noto Sans Symbols"/>
              <a:buNone/>
            </a:pPr>
            <a:r>
              <a:t/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indent="-156930" lvl="0" marL="285750" rtl="0" algn="l">
              <a:spcBef>
                <a:spcPts val="1112"/>
              </a:spcBef>
              <a:spcAft>
                <a:spcPts val="0"/>
              </a:spcAft>
              <a:buClr>
                <a:schemeClr val="dk1"/>
              </a:buClr>
              <a:buSzPct val="137653"/>
              <a:buChar char="✗"/>
            </a:pPr>
            <a:r>
              <a:rPr lang="en-US" sz="4900" u="sng">
                <a:solidFill>
                  <a:schemeClr val="hlink"/>
                </a:solidFill>
                <a:hlinkClick r:id="rId3"/>
              </a:rPr>
              <a:t>Review the 25-26 WCPSS High School Program Planning Guide. Graduation requirements</a:t>
            </a:r>
            <a:endParaRPr sz="3000"/>
          </a:p>
          <a:p>
            <a:pPr indent="-170741" lvl="1" marL="742950" rtl="0" algn="l">
              <a:spcBef>
                <a:spcPts val="1062"/>
              </a:spcBef>
              <a:spcAft>
                <a:spcPts val="0"/>
              </a:spcAft>
              <a:buClr>
                <a:schemeClr val="dk1"/>
              </a:buClr>
              <a:buSzPct val="137000"/>
              <a:buChar char="✗"/>
            </a:pPr>
            <a:r>
              <a:rPr lang="en-US" sz="4500"/>
              <a:t>UNC System Admission Requirements</a:t>
            </a:r>
            <a:endParaRPr sz="3000"/>
          </a:p>
          <a:p>
            <a:pPr indent="-170741" lvl="1" marL="742950" rtl="0" algn="l">
              <a:spcBef>
                <a:spcPts val="1062"/>
              </a:spcBef>
              <a:spcAft>
                <a:spcPts val="0"/>
              </a:spcAft>
              <a:buClr>
                <a:schemeClr val="dk1"/>
              </a:buClr>
              <a:buSzPct val="137000"/>
              <a:buChar char="✗"/>
            </a:pPr>
            <a:r>
              <a:rPr lang="en-US" sz="4500"/>
              <a:t>Promotion Requirements</a:t>
            </a:r>
            <a:endParaRPr sz="3000"/>
          </a:p>
          <a:p>
            <a:pPr indent="-170741" lvl="1" marL="742950" rtl="0" algn="l">
              <a:spcBef>
                <a:spcPts val="1062"/>
              </a:spcBef>
              <a:spcAft>
                <a:spcPts val="0"/>
              </a:spcAft>
              <a:buClr>
                <a:schemeClr val="dk1"/>
              </a:buClr>
              <a:buSzPct val="137000"/>
              <a:buChar char="✗"/>
            </a:pPr>
            <a:r>
              <a:rPr lang="en-US" sz="4500"/>
              <a:t>Prerequisites/Corequisites</a:t>
            </a:r>
            <a:endParaRPr sz="3000"/>
          </a:p>
          <a:p>
            <a:pPr indent="-156930" lvl="0" marL="285750" rtl="0" algn="l">
              <a:spcBef>
                <a:spcPts val="1112"/>
              </a:spcBef>
              <a:spcAft>
                <a:spcPts val="0"/>
              </a:spcAft>
              <a:buClr>
                <a:schemeClr val="dk1"/>
              </a:buClr>
              <a:buSzPct val="137653"/>
              <a:buChar char="✗"/>
            </a:pPr>
            <a:r>
              <a:rPr lang="en-US" sz="4900"/>
              <a:t>Review your </a:t>
            </a:r>
            <a:r>
              <a:rPr b="1" lang="en-US" sz="4900"/>
              <a:t>previous courses and grades – Credit Detail Report</a:t>
            </a:r>
            <a:endParaRPr sz="3000"/>
          </a:p>
          <a:p>
            <a:pPr indent="-156930" lvl="0" marL="285750" rtl="0" algn="l">
              <a:spcBef>
                <a:spcPts val="1112"/>
              </a:spcBef>
              <a:spcAft>
                <a:spcPts val="0"/>
              </a:spcAft>
              <a:buClr>
                <a:schemeClr val="dk1"/>
              </a:buClr>
              <a:buSzPct val="137653"/>
              <a:buChar char="✗"/>
            </a:pPr>
            <a:r>
              <a:rPr b="1" lang="en-US" sz="4900"/>
              <a:t>Talk to your teachers </a:t>
            </a:r>
            <a:r>
              <a:rPr lang="en-US" sz="4900"/>
              <a:t>about possible course choices – review their recommendations</a:t>
            </a:r>
            <a:endParaRPr sz="3000"/>
          </a:p>
          <a:p>
            <a:pPr indent="-156930" lvl="0" marL="285750" rtl="0" algn="l">
              <a:spcBef>
                <a:spcPts val="1112"/>
              </a:spcBef>
              <a:spcAft>
                <a:spcPts val="0"/>
              </a:spcAft>
              <a:buClr>
                <a:schemeClr val="dk1"/>
              </a:buClr>
              <a:buSzPct val="137653"/>
              <a:buChar char="✗"/>
            </a:pPr>
            <a:r>
              <a:rPr b="1" lang="en-US" sz="4900"/>
              <a:t>Talk to your parents</a:t>
            </a:r>
            <a:endParaRPr sz="3000"/>
          </a:p>
          <a:p>
            <a:pPr indent="-156930" lvl="0" marL="285750" rtl="0" algn="l">
              <a:spcBef>
                <a:spcPts val="1112"/>
              </a:spcBef>
              <a:spcAft>
                <a:spcPts val="0"/>
              </a:spcAft>
              <a:buClr>
                <a:schemeClr val="dk1"/>
              </a:buClr>
              <a:buSzPct val="137653"/>
              <a:buChar char="✗"/>
            </a:pPr>
            <a:r>
              <a:rPr b="1" lang="en-US" sz="4900"/>
              <a:t>Talk to your counselor</a:t>
            </a:r>
            <a:endParaRPr sz="4900"/>
          </a:p>
          <a:p>
            <a:pPr indent="0" lvl="1" marL="393192" rtl="0" algn="l">
              <a:spcBef>
                <a:spcPts val="1100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 sz="4000">
              <a:latin typeface="Cambria"/>
              <a:ea typeface="Cambria"/>
              <a:cs typeface="Cambria"/>
              <a:sym typeface="Cambria"/>
            </a:endParaRPr>
          </a:p>
          <a:p>
            <a:pPr indent="-159146" lvl="1" marL="742950" rtl="0" algn="l">
              <a:spcBef>
                <a:spcPts val="875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 sz="2200"/>
          </a:p>
          <a:p>
            <a:pPr indent="-228203" lvl="1" marL="742950" rtl="0" algn="l">
              <a:spcBef>
                <a:spcPts val="725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6089B0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